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  <p:sldMasterId id="2147483718" r:id="rId2"/>
  </p:sldMasterIdLst>
  <p:notesMasterIdLst>
    <p:notesMasterId r:id="rId22"/>
  </p:notesMasterIdLst>
  <p:handoutMasterIdLst>
    <p:handoutMasterId r:id="rId23"/>
  </p:handoutMasterIdLst>
  <p:sldIdLst>
    <p:sldId id="494" r:id="rId3"/>
    <p:sldId id="519" r:id="rId4"/>
    <p:sldId id="496" r:id="rId5"/>
    <p:sldId id="319" r:id="rId6"/>
    <p:sldId id="465" r:id="rId7"/>
    <p:sldId id="466" r:id="rId8"/>
    <p:sldId id="502" r:id="rId9"/>
    <p:sldId id="510" r:id="rId10"/>
    <p:sldId id="511" r:id="rId11"/>
    <p:sldId id="468" r:id="rId12"/>
    <p:sldId id="501" r:id="rId13"/>
    <p:sldId id="471" r:id="rId14"/>
    <p:sldId id="488" r:id="rId15"/>
    <p:sldId id="514" r:id="rId16"/>
    <p:sldId id="431" r:id="rId17"/>
    <p:sldId id="489" r:id="rId18"/>
    <p:sldId id="490" r:id="rId19"/>
    <p:sldId id="491" r:id="rId20"/>
    <p:sldId id="492" r:id="rId21"/>
  </p:sldIdLst>
  <p:sldSz cx="11704638" cy="6583363"/>
  <p:notesSz cx="6797675" cy="9928225"/>
  <p:defaultTextStyle>
    <a:defPPr>
      <a:defRPr lang="en-US"/>
    </a:defPPr>
    <a:lvl1pPr marL="0" algn="l" defTabSz="117043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1pPr>
    <a:lvl2pPr marL="585216" algn="l" defTabSz="117043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2pPr>
    <a:lvl3pPr marL="1170432" algn="l" defTabSz="117043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3pPr>
    <a:lvl4pPr marL="1755648" algn="l" defTabSz="117043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4pPr>
    <a:lvl5pPr marL="2340864" algn="l" defTabSz="117043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5pPr>
    <a:lvl6pPr marL="2926080" algn="l" defTabSz="117043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6pPr>
    <a:lvl7pPr marL="3511296" algn="l" defTabSz="117043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7pPr>
    <a:lvl8pPr marL="4096512" algn="l" defTabSz="117043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8pPr>
    <a:lvl9pPr marL="4681728" algn="l" defTabSz="1170432" rtl="0" eaLnBrk="1" latinLnBrk="0" hangingPunct="1">
      <a:defRPr sz="23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35" userDrawn="1">
          <p15:clr>
            <a:srgbClr val="A4A3A4"/>
          </p15:clr>
        </p15:guide>
        <p15:guide id="2" orient="horz" pos="3911" userDrawn="1">
          <p15:clr>
            <a:srgbClr val="A4A3A4"/>
          </p15:clr>
        </p15:guide>
        <p15:guide id="3" orient="horz" pos="3593" userDrawn="1">
          <p15:clr>
            <a:srgbClr val="A4A3A4"/>
          </p15:clr>
        </p15:guide>
        <p15:guide id="4" orient="horz" pos="2028" userDrawn="1">
          <p15:clr>
            <a:srgbClr val="A4A3A4"/>
          </p15:clr>
        </p15:guide>
        <p15:guide id="5" orient="horz" pos="3230" userDrawn="1">
          <p15:clr>
            <a:srgbClr val="A4A3A4"/>
          </p15:clr>
        </p15:guide>
        <p15:guide id="6" orient="horz" pos="373" userDrawn="1">
          <p15:clr>
            <a:srgbClr val="A4A3A4"/>
          </p15:clr>
        </p15:guide>
        <p15:guide id="7" orient="horz" pos="486" userDrawn="1">
          <p15:clr>
            <a:srgbClr val="A4A3A4"/>
          </p15:clr>
        </p15:guide>
        <p15:guide id="8" pos="239" userDrawn="1">
          <p15:clr>
            <a:srgbClr val="A4A3A4"/>
          </p15:clr>
        </p15:guide>
        <p15:guide id="9" pos="7134" userDrawn="1">
          <p15:clr>
            <a:srgbClr val="A4A3A4"/>
          </p15:clr>
        </p15:guide>
        <p15:guide id="10" pos="3687">
          <p15:clr>
            <a:srgbClr val="A4A3A4"/>
          </p15:clr>
        </p15:guide>
        <p15:guide id="11" pos="2802" userDrawn="1">
          <p15:clr>
            <a:srgbClr val="A4A3A4"/>
          </p15:clr>
        </p15:guide>
        <p15:guide id="12" pos="486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8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C10068"/>
    <a:srgbClr val="247E8B"/>
    <a:srgbClr val="26367E"/>
    <a:srgbClr val="006633"/>
    <a:srgbClr val="660066"/>
    <a:srgbClr val="F4E7EB"/>
    <a:srgbClr val="FFFFFF"/>
    <a:srgbClr val="009BDE"/>
    <a:srgbClr val="B7C72A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74" autoAdjust="0"/>
    <p:restoredTop sz="96565" autoAdjust="0"/>
  </p:normalViewPr>
  <p:slideViewPr>
    <p:cSldViewPr snapToGrid="0" snapToObjects="1">
      <p:cViewPr varScale="1">
        <p:scale>
          <a:sx n="154" d="100"/>
          <a:sy n="154" d="100"/>
        </p:scale>
        <p:origin x="208" y="1520"/>
      </p:cViewPr>
      <p:guideLst>
        <p:guide orient="horz" pos="2935"/>
        <p:guide orient="horz" pos="3911"/>
        <p:guide orient="horz" pos="3593"/>
        <p:guide orient="horz" pos="2028"/>
        <p:guide orient="horz" pos="3230"/>
        <p:guide orient="horz" pos="373"/>
        <p:guide orient="horz" pos="486"/>
        <p:guide pos="239"/>
        <p:guide pos="7134"/>
        <p:guide pos="3687"/>
        <p:guide pos="2802"/>
        <p:guide pos="486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howGuides="1">
      <p:cViewPr varScale="1">
        <p:scale>
          <a:sx n="77" d="100"/>
          <a:sy n="77" d="100"/>
        </p:scale>
        <p:origin x="-762" y="-84"/>
      </p:cViewPr>
      <p:guideLst>
        <p:guide orient="horz" pos="3128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32FDB8-6624-44F2-B55F-76766B54F52E}" type="datetimeFigureOut">
              <a:rPr lang="en-GB" smtClean="0"/>
              <a:t>14/01/2019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EC629B-57E8-4888-992D-55682DE1840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4424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6461F5-529A-C842-AC66-1C38DB5F2C5F}" type="datetimeFigureOut">
              <a:rPr lang="en-US" smtClean="0"/>
              <a:t>1/14/19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DEA6C-8F12-2946-8FEA-AB499F2574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7666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585216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585216" algn="l" defTabSz="585216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1170432" algn="l" defTabSz="585216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755648" algn="l" defTabSz="585216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2340864" algn="l" defTabSz="585216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2926080" algn="l" defTabSz="585216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3511296" algn="l" defTabSz="585216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4096512" algn="l" defTabSz="585216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4681728" algn="l" defTabSz="585216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0300" y="2209126"/>
            <a:ext cx="5694453" cy="1699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6900" y="4637088"/>
            <a:ext cx="10510838" cy="677862"/>
          </a:xfrm>
        </p:spPr>
        <p:txBody>
          <a:bodyPr anchor="b" anchorCtr="1">
            <a:noAutofit/>
          </a:bodyPr>
          <a:lstStyle>
            <a:lvl1pPr algn="ctr">
              <a:defRPr sz="28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6901" y="5314950"/>
            <a:ext cx="10510838" cy="674688"/>
          </a:xfrm>
        </p:spPr>
        <p:txBody>
          <a:bodyPr anchor="t" anchorCtr="1">
            <a:noAutofit/>
          </a:bodyPr>
          <a:lstStyle>
            <a:lvl1pPr marL="0" indent="0" algn="ctr">
              <a:buNone/>
              <a:defRPr sz="2000">
                <a:solidFill>
                  <a:srgbClr val="323232"/>
                </a:solidFill>
                <a:latin typeface="+mj-lt"/>
              </a:defRPr>
            </a:lvl1pPr>
            <a:lvl2pPr marL="585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0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55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40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11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96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81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730115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6901" y="5314950"/>
            <a:ext cx="10510838" cy="67468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585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0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55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40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11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96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81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6900" y="4637088"/>
            <a:ext cx="10510838" cy="677862"/>
          </a:xfrm>
        </p:spPr>
        <p:txBody>
          <a:bodyPr anchor="b" anchorCtr="0">
            <a:noAutofit/>
          </a:bodyPr>
          <a:lstStyle>
            <a:lvl1pPr algn="r"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0973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1" y="584200"/>
            <a:ext cx="10510838" cy="1017588"/>
          </a:xfrm>
        </p:spPr>
        <p:txBody>
          <a:bodyPr lIns="0" tIns="0" rIns="0" bIns="0">
            <a:noAutofit/>
          </a:bodyPr>
          <a:lstStyle>
            <a:lvl1pPr marL="0" marR="0" indent="0" algn="l" defTabSz="1170432" rtl="0" eaLnBrk="1" fontAlgn="auto" latinLnBrk="0" hangingPunct="1">
              <a:lnSpc>
                <a:spcPct val="100000"/>
              </a:lnSpc>
              <a:spcBef>
                <a:spcPts val="768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901" y="1601787"/>
            <a:ext cx="10510838" cy="4054476"/>
          </a:xfrm>
        </p:spPr>
        <p:txBody>
          <a:bodyPr lIns="0" tIns="0" rIns="0" bIns="0"/>
          <a:lstStyle>
            <a:lvl1pPr>
              <a:buClr>
                <a:srgbClr val="660066"/>
              </a:buClr>
              <a:defRPr sz="1800">
                <a:solidFill>
                  <a:srgbClr val="323232"/>
                </a:solidFill>
              </a:defRPr>
            </a:lvl1pPr>
            <a:lvl2pPr>
              <a:buClr>
                <a:srgbClr val="660066"/>
              </a:buClr>
              <a:defRPr sz="1600">
                <a:solidFill>
                  <a:srgbClr val="323232"/>
                </a:solidFill>
              </a:defRPr>
            </a:lvl2pPr>
            <a:lvl3pPr>
              <a:buClr>
                <a:srgbClr val="660066"/>
              </a:buClr>
              <a:defRPr sz="1400">
                <a:solidFill>
                  <a:srgbClr val="323232"/>
                </a:solidFill>
              </a:defRPr>
            </a:lvl3pPr>
            <a:lvl4pPr>
              <a:buClr>
                <a:srgbClr val="660066"/>
              </a:buClr>
              <a:defRPr sz="1200">
                <a:solidFill>
                  <a:srgbClr val="323232"/>
                </a:solidFill>
              </a:defRPr>
            </a:lvl4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85788" y="5656262"/>
            <a:ext cx="4677815" cy="333375"/>
          </a:xfrm>
        </p:spPr>
        <p:txBody>
          <a:bodyPr anchor="b"/>
          <a:lstStyle>
            <a:lvl1pPr marL="0" indent="0">
              <a:buNone/>
              <a:defRPr sz="1000">
                <a:solidFill>
                  <a:srgbClr val="000000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088379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1" y="584200"/>
            <a:ext cx="10510838" cy="10175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6900" y="1601789"/>
            <a:ext cx="5139592" cy="4054474"/>
          </a:xfrm>
        </p:spPr>
        <p:txBody>
          <a:bodyPr>
            <a:noAutofit/>
          </a:bodyPr>
          <a:lstStyle>
            <a:lvl1pPr>
              <a:defRPr sz="1800">
                <a:solidFill>
                  <a:srgbClr val="323232"/>
                </a:solidFill>
              </a:defRPr>
            </a:lvl1pPr>
            <a:lvl2pPr>
              <a:defRPr sz="1600">
                <a:solidFill>
                  <a:srgbClr val="323232"/>
                </a:solidFill>
              </a:defRPr>
            </a:lvl2pPr>
            <a:lvl3pPr>
              <a:defRPr sz="1400">
                <a:solidFill>
                  <a:srgbClr val="323232"/>
                </a:solidFill>
              </a:defRPr>
            </a:lvl3pPr>
            <a:lvl4pPr>
              <a:defRPr sz="1200">
                <a:solidFill>
                  <a:srgbClr val="323232"/>
                </a:solidFill>
              </a:defRPr>
            </a:lvl4pPr>
            <a:lvl5pPr>
              <a:defRPr sz="15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73763" y="1601789"/>
            <a:ext cx="5133975" cy="4054474"/>
          </a:xfrm>
        </p:spPr>
        <p:txBody>
          <a:bodyPr>
            <a:noAutofit/>
          </a:bodyPr>
          <a:lstStyle>
            <a:lvl1pPr>
              <a:defRPr sz="1800">
                <a:solidFill>
                  <a:srgbClr val="323232"/>
                </a:solidFill>
              </a:defRPr>
            </a:lvl1pPr>
            <a:lvl2pPr>
              <a:defRPr sz="1600">
                <a:solidFill>
                  <a:srgbClr val="323232"/>
                </a:solidFill>
              </a:defRPr>
            </a:lvl2pPr>
            <a:lvl3pPr>
              <a:defRPr sz="1400">
                <a:solidFill>
                  <a:srgbClr val="323232"/>
                </a:solidFill>
              </a:defRPr>
            </a:lvl3pPr>
            <a:lvl4pPr>
              <a:defRPr sz="1200">
                <a:solidFill>
                  <a:srgbClr val="323232"/>
                </a:solidFill>
              </a:defRPr>
            </a:lvl4pPr>
            <a:lvl5pPr>
              <a:defRPr sz="15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85788" y="5656262"/>
            <a:ext cx="4677815" cy="333375"/>
          </a:xfrm>
        </p:spPr>
        <p:txBody>
          <a:bodyPr anchor="b"/>
          <a:lstStyle>
            <a:lvl1pPr marL="0" indent="0">
              <a:buNone/>
              <a:defRPr sz="1000">
                <a:solidFill>
                  <a:srgbClr val="000000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3417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85788" y="5656262"/>
            <a:ext cx="4677815" cy="333375"/>
          </a:xfrm>
        </p:spPr>
        <p:txBody>
          <a:bodyPr anchor="b"/>
          <a:lstStyle>
            <a:lvl1pPr marL="0" indent="0">
              <a:buNone/>
              <a:defRPr sz="1000">
                <a:solidFill>
                  <a:srgbClr val="000000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275561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S_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" y="0"/>
            <a:ext cx="11703756" cy="6583363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96900" y="584200"/>
            <a:ext cx="10510839" cy="1017588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85788" y="5656262"/>
            <a:ext cx="4677815" cy="333375"/>
          </a:xfrm>
        </p:spPr>
        <p:txBody>
          <a:bodyPr anchor="b"/>
          <a:lstStyle>
            <a:lvl1pPr marL="0" indent="0">
              <a:buNone/>
              <a:defRPr sz="1000">
                <a:solidFill>
                  <a:srgbClr val="000000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638873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- Colour">
    <p:bg>
      <p:bgPr>
        <a:gradFill flip="none" rotWithShape="1">
          <a:gsLst>
            <a:gs pos="0">
              <a:srgbClr val="660066"/>
            </a:gs>
            <a:gs pos="100000">
              <a:srgbClr val="C10068"/>
            </a:gs>
          </a:gsLst>
          <a:lin ang="206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0" y="2782887"/>
            <a:ext cx="10510839" cy="1017588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59287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1" y="584200"/>
            <a:ext cx="10510838" cy="1017588"/>
          </a:xfrm>
        </p:spPr>
        <p:txBody>
          <a:bodyPr/>
          <a:lstStyle>
            <a:lvl1pPr>
              <a:defRPr>
                <a:solidFill>
                  <a:srgbClr val="006633"/>
                </a:solidFill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6901" y="1601789"/>
            <a:ext cx="5139592" cy="4054474"/>
          </a:xfrm>
          <a:prstGeom prst="rect">
            <a:avLst/>
          </a:prstGeom>
        </p:spPr>
        <p:txBody>
          <a:bodyPr lIns="91428" tIns="45713" rIns="91428" bIns="45713">
            <a:noAutofit/>
          </a:bodyPr>
          <a:lstStyle>
            <a:lvl1pPr>
              <a:defRPr sz="1800">
                <a:solidFill>
                  <a:srgbClr val="323232"/>
                </a:solidFill>
              </a:defRPr>
            </a:lvl1pPr>
            <a:lvl2pPr>
              <a:defRPr sz="1500">
                <a:solidFill>
                  <a:srgbClr val="323232"/>
                </a:solidFill>
              </a:defRPr>
            </a:lvl2pPr>
            <a:lvl3pPr>
              <a:defRPr sz="1400">
                <a:solidFill>
                  <a:srgbClr val="323232"/>
                </a:solidFill>
              </a:defRPr>
            </a:lvl3pPr>
            <a:lvl4pPr>
              <a:defRPr sz="1200">
                <a:solidFill>
                  <a:srgbClr val="323232"/>
                </a:solidFill>
              </a:defRPr>
            </a:lvl4pPr>
            <a:lvl5pPr>
              <a:defRPr sz="15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73766" y="1601789"/>
            <a:ext cx="5133975" cy="4054474"/>
          </a:xfrm>
          <a:prstGeom prst="rect">
            <a:avLst/>
          </a:prstGeom>
        </p:spPr>
        <p:txBody>
          <a:bodyPr lIns="91428" tIns="45713" rIns="91428" bIns="45713">
            <a:noAutofit/>
          </a:bodyPr>
          <a:lstStyle>
            <a:lvl1pPr>
              <a:defRPr sz="1800">
                <a:solidFill>
                  <a:srgbClr val="323232"/>
                </a:solidFill>
              </a:defRPr>
            </a:lvl1pPr>
            <a:lvl2pPr>
              <a:defRPr sz="1500">
                <a:solidFill>
                  <a:srgbClr val="323232"/>
                </a:solidFill>
              </a:defRPr>
            </a:lvl2pPr>
            <a:lvl3pPr>
              <a:defRPr sz="1400">
                <a:solidFill>
                  <a:srgbClr val="323232"/>
                </a:solidFill>
              </a:defRPr>
            </a:lvl3pPr>
            <a:lvl4pPr>
              <a:defRPr sz="1200">
                <a:solidFill>
                  <a:srgbClr val="323232"/>
                </a:solidFill>
              </a:defRPr>
            </a:lvl4pPr>
            <a:lvl5pPr>
              <a:defRPr sz="15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85789" y="5656264"/>
            <a:ext cx="4677815" cy="333375"/>
          </a:xfrm>
          <a:prstGeom prst="rect">
            <a:avLst/>
          </a:prstGeom>
        </p:spPr>
        <p:txBody>
          <a:bodyPr lIns="91428" tIns="45713" rIns="91428" bIns="45713" anchor="b"/>
          <a:lstStyle>
            <a:lvl1pPr marL="0" indent="0">
              <a:buNone/>
              <a:defRPr sz="1000">
                <a:solidFill>
                  <a:srgbClr val="000000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7522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Layou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A_LINE BACKGROUNDS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703756" cy="6583363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96900" y="584200"/>
            <a:ext cx="10510839" cy="1017588"/>
          </a:xfrm>
        </p:spPr>
        <p:txBody>
          <a:bodyPr>
            <a:noAutofit/>
          </a:bodyPr>
          <a:lstStyle>
            <a:lvl1pPr>
              <a:defRPr sz="2800"/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4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85788" y="5656262"/>
            <a:ext cx="4677815" cy="333375"/>
          </a:xfrm>
        </p:spPr>
        <p:txBody>
          <a:bodyPr anchor="b"/>
          <a:lstStyle>
            <a:lvl1pPr marL="0" indent="0">
              <a:buNone/>
              <a:defRPr sz="1000">
                <a:solidFill>
                  <a:srgbClr val="000000"/>
                </a:solidFill>
              </a:defRPr>
            </a:lvl1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2723125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5923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6901" y="5314950"/>
            <a:ext cx="10510838" cy="674688"/>
          </a:xfrm>
        </p:spPr>
        <p:txBody>
          <a:bodyPr anchor="t" anchorCtr="0">
            <a:noAutofit/>
          </a:bodyPr>
          <a:lstStyle>
            <a:lvl1pPr marL="0" indent="0" algn="r">
              <a:buNone/>
              <a:defRPr sz="2000">
                <a:solidFill>
                  <a:schemeClr val="bg1"/>
                </a:solidFill>
                <a:latin typeface="+mj-lt"/>
              </a:defRPr>
            </a:lvl1pPr>
            <a:lvl2pPr marL="585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0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55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40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11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96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81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6900" y="4637088"/>
            <a:ext cx="10510838" cy="677862"/>
          </a:xfrm>
        </p:spPr>
        <p:txBody>
          <a:bodyPr anchor="b" anchorCtr="0">
            <a:noAutofit/>
          </a:bodyPr>
          <a:lstStyle>
            <a:lvl1pPr algn="r">
              <a:defRPr sz="280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02265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1" y="584201"/>
            <a:ext cx="10510838" cy="1017588"/>
          </a:xfrm>
        </p:spPr>
        <p:txBody>
          <a:bodyPr lIns="0" tIns="0" rIns="0" bIns="0">
            <a:noAutofit/>
          </a:bodyPr>
          <a:lstStyle>
            <a:lvl1pPr marL="0" marR="0" indent="0" algn="l" defTabSz="1170432" rtl="0" eaLnBrk="1" fontAlgn="auto" latinLnBrk="0" hangingPunct="1">
              <a:lnSpc>
                <a:spcPct val="100000"/>
              </a:lnSpc>
              <a:spcBef>
                <a:spcPts val="768"/>
              </a:spcBef>
              <a:spcAft>
                <a:spcPts val="0"/>
              </a:spcAft>
              <a:buClrTx/>
              <a:buSzTx/>
              <a:buFontTx/>
              <a:buNone/>
              <a:tabLst/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6901" y="1601787"/>
            <a:ext cx="10510838" cy="4054476"/>
          </a:xfrm>
        </p:spPr>
        <p:txBody>
          <a:bodyPr lIns="0" tIns="0" rIns="0" bIns="0"/>
          <a:lstStyle>
            <a:lvl1pPr>
              <a:buClr>
                <a:srgbClr val="660066"/>
              </a:buClr>
              <a:defRPr sz="1800">
                <a:solidFill>
                  <a:srgbClr val="323232"/>
                </a:solidFill>
              </a:defRPr>
            </a:lvl1pPr>
            <a:lvl2pPr>
              <a:buClr>
                <a:srgbClr val="660066"/>
              </a:buClr>
              <a:defRPr sz="1600">
                <a:solidFill>
                  <a:srgbClr val="323232"/>
                </a:solidFill>
              </a:defRPr>
            </a:lvl2pPr>
            <a:lvl3pPr>
              <a:buClr>
                <a:srgbClr val="660066"/>
              </a:buClr>
              <a:defRPr sz="1400">
                <a:solidFill>
                  <a:srgbClr val="323232"/>
                </a:solidFill>
              </a:defRPr>
            </a:lvl3pPr>
            <a:lvl4pPr>
              <a:buClr>
                <a:srgbClr val="660066"/>
              </a:buClr>
              <a:defRPr sz="1200">
                <a:solidFill>
                  <a:srgbClr val="323232"/>
                </a:solidFill>
              </a:defRPr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85789" y="5656263"/>
            <a:ext cx="4677815" cy="333375"/>
          </a:xfrm>
        </p:spPr>
        <p:txBody>
          <a:bodyPr anchor="b"/>
          <a:lstStyle>
            <a:lvl1pPr marL="0" indent="0">
              <a:buNone/>
              <a:defRPr sz="1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436422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1" y="584201"/>
            <a:ext cx="10510838" cy="101758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6901" y="1601789"/>
            <a:ext cx="5139592" cy="4054474"/>
          </a:xfrm>
        </p:spPr>
        <p:txBody>
          <a:bodyPr>
            <a:noAutofit/>
          </a:bodyPr>
          <a:lstStyle>
            <a:lvl1pPr>
              <a:buClr>
                <a:srgbClr val="660066"/>
              </a:buClr>
              <a:defRPr sz="1800">
                <a:solidFill>
                  <a:srgbClr val="323232"/>
                </a:solidFill>
              </a:defRPr>
            </a:lvl1pPr>
            <a:lvl2pPr>
              <a:buClr>
                <a:srgbClr val="660066"/>
              </a:buClr>
              <a:defRPr sz="1600">
                <a:solidFill>
                  <a:srgbClr val="323232"/>
                </a:solidFill>
              </a:defRPr>
            </a:lvl2pPr>
            <a:lvl3pPr>
              <a:buClr>
                <a:srgbClr val="660066"/>
              </a:buClr>
              <a:defRPr sz="1400">
                <a:solidFill>
                  <a:srgbClr val="323232"/>
                </a:solidFill>
              </a:defRPr>
            </a:lvl3pPr>
            <a:lvl4pPr>
              <a:buClr>
                <a:srgbClr val="660066"/>
              </a:buClr>
              <a:defRPr sz="1200">
                <a:solidFill>
                  <a:srgbClr val="323232"/>
                </a:solidFill>
              </a:defRPr>
            </a:lvl4pPr>
            <a:lvl5pPr>
              <a:defRPr sz="15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73764" y="1601789"/>
            <a:ext cx="5133975" cy="4054474"/>
          </a:xfrm>
        </p:spPr>
        <p:txBody>
          <a:bodyPr>
            <a:noAutofit/>
          </a:bodyPr>
          <a:lstStyle>
            <a:lvl1pPr>
              <a:buClr>
                <a:srgbClr val="660066"/>
              </a:buClr>
              <a:defRPr sz="1800">
                <a:solidFill>
                  <a:srgbClr val="323232"/>
                </a:solidFill>
              </a:defRPr>
            </a:lvl1pPr>
            <a:lvl2pPr>
              <a:buClr>
                <a:srgbClr val="660066"/>
              </a:buClr>
              <a:defRPr sz="1600">
                <a:solidFill>
                  <a:srgbClr val="323232"/>
                </a:solidFill>
              </a:defRPr>
            </a:lvl2pPr>
            <a:lvl3pPr>
              <a:buClr>
                <a:srgbClr val="660066"/>
              </a:buClr>
              <a:defRPr sz="1400">
                <a:solidFill>
                  <a:srgbClr val="323232"/>
                </a:solidFill>
              </a:defRPr>
            </a:lvl3pPr>
            <a:lvl4pPr>
              <a:buClr>
                <a:srgbClr val="660066"/>
              </a:buClr>
              <a:defRPr sz="1200">
                <a:solidFill>
                  <a:srgbClr val="323232"/>
                </a:solidFill>
              </a:defRPr>
            </a:lvl4pPr>
            <a:lvl5pPr>
              <a:defRPr sz="15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85789" y="5656263"/>
            <a:ext cx="4677815" cy="333375"/>
          </a:xfrm>
        </p:spPr>
        <p:txBody>
          <a:bodyPr anchor="b"/>
          <a:lstStyle>
            <a:lvl1pPr marL="0" indent="0">
              <a:buNone/>
              <a:defRPr sz="1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6891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85789" y="5656263"/>
            <a:ext cx="4677815" cy="333375"/>
          </a:xfrm>
        </p:spPr>
        <p:txBody>
          <a:bodyPr anchor="b"/>
          <a:lstStyle>
            <a:lvl1pPr marL="0" indent="0">
              <a:buNone/>
              <a:defRPr sz="1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5883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S_02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" y="0"/>
            <a:ext cx="11703756" cy="6583363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596901" y="584201"/>
            <a:ext cx="10510839" cy="1017588"/>
          </a:xfrm>
        </p:spPr>
        <p:txBody>
          <a:bodyPr>
            <a:noAutofit/>
          </a:bodyPr>
          <a:lstStyle>
            <a:lvl1pPr>
              <a:defRPr sz="2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585789" y="5656263"/>
            <a:ext cx="4677815" cy="333375"/>
          </a:xfrm>
        </p:spPr>
        <p:txBody>
          <a:bodyPr anchor="b"/>
          <a:lstStyle>
            <a:lvl1pPr marL="0" indent="0">
              <a:buNone/>
              <a:defRPr sz="1000">
                <a:solidFill>
                  <a:srgbClr val="000000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12568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47668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- Colour">
    <p:bg>
      <p:bgPr>
        <a:gradFill flip="none" rotWithShape="1">
          <a:gsLst>
            <a:gs pos="0">
              <a:schemeClr val="accent1"/>
            </a:gs>
            <a:gs pos="100000">
              <a:schemeClr val="accent2"/>
            </a:gs>
          </a:gsLst>
          <a:lin ang="206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901" y="2782888"/>
            <a:ext cx="10510839" cy="1017588"/>
          </a:xfrm>
        </p:spPr>
        <p:txBody>
          <a:bodyPr>
            <a:no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1203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40299" y="2209125"/>
            <a:ext cx="5694453" cy="16991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6900" y="4637088"/>
            <a:ext cx="10510838" cy="677862"/>
          </a:xfrm>
        </p:spPr>
        <p:txBody>
          <a:bodyPr anchor="b" anchorCtr="1">
            <a:noAutofit/>
          </a:bodyPr>
          <a:lstStyle>
            <a:lvl1pPr algn="ctr">
              <a:defRPr sz="280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GB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6901" y="5314950"/>
            <a:ext cx="10510838" cy="674688"/>
          </a:xfrm>
        </p:spPr>
        <p:txBody>
          <a:bodyPr anchor="t" anchorCtr="1">
            <a:noAutofit/>
          </a:bodyPr>
          <a:lstStyle>
            <a:lvl1pPr marL="0" indent="0" algn="ctr">
              <a:buNone/>
              <a:defRPr sz="2000">
                <a:solidFill>
                  <a:srgbClr val="323232"/>
                </a:solidFill>
                <a:latin typeface="+mj-lt"/>
              </a:defRPr>
            </a:lvl1pPr>
            <a:lvl2pPr marL="5852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70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7556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340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926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5112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0965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681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73894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6901" y="584201"/>
            <a:ext cx="10510839" cy="10175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6901" y="1601789"/>
            <a:ext cx="10510839" cy="40544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2982954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708" r:id="rId2"/>
    <p:sldLayoutId id="2147483680" r:id="rId3"/>
    <p:sldLayoutId id="2147483659" r:id="rId4"/>
    <p:sldLayoutId id="2147483660" r:id="rId5"/>
    <p:sldLayoutId id="2147483717" r:id="rId6"/>
    <p:sldLayoutId id="2147483661" r:id="rId7"/>
    <p:sldLayoutId id="2147483707" r:id="rId8"/>
  </p:sldLayoutIdLst>
  <p:txStyles>
    <p:titleStyle>
      <a:lvl1pPr algn="l" defTabSz="1170432" rtl="0" eaLnBrk="1" latinLnBrk="0" hangingPunct="1">
        <a:spcBef>
          <a:spcPts val="768"/>
        </a:spcBef>
        <a:spcAft>
          <a:spcPts val="0"/>
        </a:spcAft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9617" indent="-229617" algn="l" defTabSz="1170432" rtl="0" eaLnBrk="1" latinLnBrk="0" hangingPunct="1">
        <a:spcBef>
          <a:spcPts val="768"/>
        </a:spcBef>
        <a:buClr>
          <a:srgbClr val="660066"/>
        </a:buClr>
        <a:buFont typeface="Arial" pitchFamily="34" charset="0"/>
        <a:buChar char="•"/>
        <a:defRPr sz="1800" kern="1200">
          <a:solidFill>
            <a:srgbClr val="323232"/>
          </a:solidFill>
          <a:latin typeface="+mn-lt"/>
          <a:ea typeface="+mn-ea"/>
          <a:cs typeface="+mn-cs"/>
        </a:defRPr>
      </a:lvl1pPr>
      <a:lvl2pPr marL="460375" indent="-228600" algn="l" defTabSz="1170432" rtl="0" eaLnBrk="1" latinLnBrk="0" hangingPunct="1">
        <a:spcBef>
          <a:spcPts val="768"/>
        </a:spcBef>
        <a:buClr>
          <a:srgbClr val="660066"/>
        </a:buClr>
        <a:buFont typeface="Arial" pitchFamily="34" charset="0"/>
        <a:buChar char="–"/>
        <a:tabLst/>
        <a:defRPr sz="1600" kern="1200">
          <a:solidFill>
            <a:srgbClr val="323232"/>
          </a:solidFill>
          <a:latin typeface="+mn-lt"/>
          <a:ea typeface="+mn-ea"/>
          <a:cs typeface="+mn-cs"/>
        </a:defRPr>
      </a:lvl2pPr>
      <a:lvl3pPr marL="623888" indent="-161925" algn="l" defTabSz="1170432" rtl="0" eaLnBrk="1" latinLnBrk="0" hangingPunct="1">
        <a:spcBef>
          <a:spcPts val="768"/>
        </a:spcBef>
        <a:buClr>
          <a:srgbClr val="660066"/>
        </a:buClr>
        <a:buFont typeface="Lucida Grande"/>
        <a:buChar char="­"/>
        <a:tabLst/>
        <a:defRPr sz="1400" kern="1200">
          <a:solidFill>
            <a:srgbClr val="323232"/>
          </a:solidFill>
          <a:latin typeface="+mn-lt"/>
          <a:ea typeface="+mn-ea"/>
          <a:cs typeface="+mn-cs"/>
        </a:defRPr>
      </a:lvl3pPr>
      <a:lvl4pPr marL="893763" indent="-179388" algn="l" defTabSz="1170432" rtl="0" eaLnBrk="1" latinLnBrk="0" hangingPunct="1">
        <a:spcBef>
          <a:spcPts val="768"/>
        </a:spcBef>
        <a:buClr>
          <a:srgbClr val="660066"/>
        </a:buClr>
        <a:buFont typeface="Arial" pitchFamily="34" charset="0"/>
        <a:buChar char="–"/>
        <a:tabLst/>
        <a:defRPr sz="1200" kern="1200">
          <a:solidFill>
            <a:srgbClr val="323232"/>
          </a:solidFill>
          <a:latin typeface="+mn-lt"/>
          <a:ea typeface="+mn-ea"/>
          <a:cs typeface="+mn-cs"/>
        </a:defRPr>
      </a:lvl4pPr>
      <a:lvl5pPr marL="2633472" indent="-292608" algn="l" defTabSz="117043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218688" indent="-292608" algn="l" defTabSz="1170432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03904" indent="-292608" algn="l" defTabSz="1170432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389120" indent="-292608" algn="l" defTabSz="1170432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4974336" indent="-292608" algn="l" defTabSz="1170432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5216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70432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55648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0864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26080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511296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96512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81728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96900" y="584200"/>
            <a:ext cx="10510839" cy="101758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GB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6900" y="1601789"/>
            <a:ext cx="10510839" cy="405447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871001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</p:sldLayoutIdLst>
  <p:txStyles>
    <p:titleStyle>
      <a:lvl1pPr algn="l" defTabSz="1170432" rtl="0" eaLnBrk="1" latinLnBrk="0" hangingPunct="1">
        <a:spcBef>
          <a:spcPts val="768"/>
        </a:spcBef>
        <a:spcAft>
          <a:spcPts val="0"/>
        </a:spcAft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9617" indent="-229617" algn="l" defTabSz="1170432" rtl="0" eaLnBrk="1" latinLnBrk="0" hangingPunct="1">
        <a:spcBef>
          <a:spcPts val="768"/>
        </a:spcBef>
        <a:buClr>
          <a:srgbClr val="660066"/>
        </a:buClr>
        <a:buFont typeface="Arial" pitchFamily="34" charset="0"/>
        <a:buChar char="•"/>
        <a:defRPr sz="1800" kern="1200">
          <a:solidFill>
            <a:srgbClr val="323232"/>
          </a:solidFill>
          <a:latin typeface="+mn-lt"/>
          <a:ea typeface="+mn-ea"/>
          <a:cs typeface="+mn-cs"/>
        </a:defRPr>
      </a:lvl1pPr>
      <a:lvl2pPr marL="460375" indent="-228600" algn="l" defTabSz="1170432" rtl="0" eaLnBrk="1" latinLnBrk="0" hangingPunct="1">
        <a:spcBef>
          <a:spcPts val="768"/>
        </a:spcBef>
        <a:buClr>
          <a:srgbClr val="660066"/>
        </a:buClr>
        <a:buFont typeface="Arial" pitchFamily="34" charset="0"/>
        <a:buChar char="–"/>
        <a:tabLst/>
        <a:defRPr sz="1600" kern="1200">
          <a:solidFill>
            <a:srgbClr val="323232"/>
          </a:solidFill>
          <a:latin typeface="+mn-lt"/>
          <a:ea typeface="+mn-ea"/>
          <a:cs typeface="+mn-cs"/>
        </a:defRPr>
      </a:lvl2pPr>
      <a:lvl3pPr marL="623888" indent="-161925" algn="l" defTabSz="1170432" rtl="0" eaLnBrk="1" latinLnBrk="0" hangingPunct="1">
        <a:spcBef>
          <a:spcPts val="768"/>
        </a:spcBef>
        <a:buClr>
          <a:srgbClr val="660066"/>
        </a:buClr>
        <a:buFont typeface="Lucida Grande"/>
        <a:buChar char="­"/>
        <a:tabLst/>
        <a:defRPr sz="1400" kern="1200">
          <a:solidFill>
            <a:srgbClr val="323232"/>
          </a:solidFill>
          <a:latin typeface="+mn-lt"/>
          <a:ea typeface="+mn-ea"/>
          <a:cs typeface="+mn-cs"/>
        </a:defRPr>
      </a:lvl3pPr>
      <a:lvl4pPr marL="893763" indent="-179388" algn="l" defTabSz="1170432" rtl="0" eaLnBrk="1" latinLnBrk="0" hangingPunct="1">
        <a:spcBef>
          <a:spcPts val="768"/>
        </a:spcBef>
        <a:buClr>
          <a:srgbClr val="660066"/>
        </a:buClr>
        <a:buFont typeface="Arial" pitchFamily="34" charset="0"/>
        <a:buChar char="–"/>
        <a:tabLst/>
        <a:defRPr sz="1200" kern="1200">
          <a:solidFill>
            <a:srgbClr val="323232"/>
          </a:solidFill>
          <a:latin typeface="+mn-lt"/>
          <a:ea typeface="+mn-ea"/>
          <a:cs typeface="+mn-cs"/>
        </a:defRPr>
      </a:lvl4pPr>
      <a:lvl5pPr marL="2633472" indent="-292608" algn="l" defTabSz="1170432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j-lt"/>
          <a:ea typeface="+mn-ea"/>
          <a:cs typeface="+mn-cs"/>
        </a:defRPr>
      </a:lvl5pPr>
      <a:lvl6pPr marL="3218688" indent="-292608" algn="l" defTabSz="1170432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803904" indent="-292608" algn="l" defTabSz="1170432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389120" indent="-292608" algn="l" defTabSz="1170432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4974336" indent="-292608" algn="l" defTabSz="1170432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585216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70432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755648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340864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26080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511296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96512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681728" algn="l" defTabSz="1170432" rtl="0" eaLnBrk="1" latinLnBrk="0" hangingPunct="1"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skymedia.co.uk/digital/advertising-specifications/ad-formats-overview/" TargetMode="Externa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E0EB92-F98E-C14D-8E0E-6380587D9C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 Formats Overview</a:t>
            </a:r>
            <a:br>
              <a:rPr lang="en-US" dirty="0"/>
            </a:br>
            <a:r>
              <a:rPr lang="en-US" sz="20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https://www.skymedia.co.uk/digital/advertising-specifications/ad-formats-overview/</a:t>
            </a:r>
            <a:r>
              <a:rPr lang="en-US" sz="2000" dirty="0"/>
              <a:t> 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FFDE90-959D-6341-9386-12C3A118DA56}"/>
              </a:ext>
            </a:extLst>
          </p:cNvPr>
          <p:cNvSpPr/>
          <p:nvPr/>
        </p:nvSpPr>
        <p:spPr>
          <a:xfrm>
            <a:off x="596897" y="4425696"/>
            <a:ext cx="10510839" cy="182492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>
                <a:solidFill>
                  <a:schemeClr val="bg1"/>
                </a:solidFill>
              </a:rPr>
              <a:t>Third party tags and click through URLs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Sky Media does not accept third party click through </a:t>
            </a:r>
            <a:r>
              <a:rPr lang="en-GB" sz="1400" dirty="0" err="1">
                <a:solidFill>
                  <a:schemeClr val="bg1"/>
                </a:solidFill>
              </a:rPr>
              <a:t>urls</a:t>
            </a:r>
            <a:r>
              <a:rPr lang="en-GB" sz="1400" dirty="0">
                <a:solidFill>
                  <a:schemeClr val="bg1"/>
                </a:solidFill>
              </a:rPr>
              <a:t> that redirect to social media sites such as: Facebook, Twitter, Instagram etc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Sky Media does not accept Facebook Atlas tracking tags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Sky Media does not accept click through’ s to entertainment sites such as Netflix, Amazon Prime, etc if Sky Cinema or Sky Store are showing or promoting the film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</a:rPr>
              <a:t>Sky Media does not accept Integral Ad Science blocking tags</a:t>
            </a:r>
          </a:p>
        </p:txBody>
      </p:sp>
    </p:spTree>
    <p:extLst>
      <p:ext uri="{BB962C8B-B14F-4D97-AF65-F5344CB8AC3E}">
        <p14:creationId xmlns:p14="http://schemas.microsoft.com/office/powerpoint/2010/main" val="2848531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254DFE7-328F-674F-BD23-DB2DA4D26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Superheaders</a:t>
            </a:r>
            <a:r>
              <a:rPr lang="en-US" dirty="0"/>
              <a:t> and Wallpapers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472A71C-E1D1-A941-A3BE-CB9E0E38A008}"/>
              </a:ext>
            </a:extLst>
          </p:cNvPr>
          <p:cNvSpPr/>
          <p:nvPr/>
        </p:nvSpPr>
        <p:spPr>
          <a:xfrm>
            <a:off x="6293922" y="4120738"/>
            <a:ext cx="5165765" cy="1974865"/>
          </a:xfrm>
          <a:prstGeom prst="rect">
            <a:avLst/>
          </a:prstGeom>
          <a:gradFill flip="none" rotWithShape="1">
            <a:gsLst>
              <a:gs pos="93000">
                <a:schemeClr val="bg1">
                  <a:lumMod val="85000"/>
                  <a:alpha val="42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100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>
                <a:solidFill>
                  <a:schemeClr val="accent1"/>
                </a:solidFill>
              </a:rPr>
              <a:t>Ad Serving: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All Wallpaper must be 3rd Party ad served (JavaScript tags only, no </a:t>
            </a:r>
            <a:r>
              <a:rPr lang="en-GB" sz="1400" dirty="0" err="1">
                <a:solidFill>
                  <a:schemeClr val="accent1"/>
                </a:solidFill>
              </a:rPr>
              <a:t>IFrames</a:t>
            </a:r>
            <a:r>
              <a:rPr lang="en-GB" sz="1400" dirty="0">
                <a:solidFill>
                  <a:schemeClr val="accent1"/>
                </a:solidFill>
              </a:rPr>
              <a:t>) loading through the </a:t>
            </a:r>
            <a:r>
              <a:rPr lang="en-GB" sz="1400" dirty="0" err="1">
                <a:solidFill>
                  <a:schemeClr val="accent1"/>
                </a:solidFill>
              </a:rPr>
              <a:t>Superheader</a:t>
            </a:r>
            <a:r>
              <a:rPr lang="en-GB" sz="1400" dirty="0">
                <a:solidFill>
                  <a:schemeClr val="accent1"/>
                </a:solidFill>
              </a:rPr>
              <a:t> Ad tag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Wallpaper is only available when a </a:t>
            </a:r>
            <a:r>
              <a:rPr lang="en-GB" sz="1400" dirty="0" err="1">
                <a:solidFill>
                  <a:schemeClr val="accent1"/>
                </a:solidFill>
              </a:rPr>
              <a:t>Superheader</a:t>
            </a:r>
            <a:r>
              <a:rPr lang="en-GB" sz="1400" dirty="0">
                <a:solidFill>
                  <a:schemeClr val="accent1"/>
                </a:solidFill>
              </a:rPr>
              <a:t> is in use.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We cannot run a </a:t>
            </a:r>
            <a:r>
              <a:rPr lang="en-GB" sz="1400" dirty="0" err="1">
                <a:solidFill>
                  <a:schemeClr val="accent1"/>
                </a:solidFill>
              </a:rPr>
              <a:t>Leaderboard</a:t>
            </a:r>
            <a:r>
              <a:rPr lang="en-GB" sz="1400" dirty="0">
                <a:solidFill>
                  <a:schemeClr val="accent1"/>
                </a:solidFill>
              </a:rPr>
              <a:t> (728×90) or Billboard (970×250) for a Takeover with wallpaper.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Lead time: approved and functionally correct final creative/tags must be supplied 5 working days before go live date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5F373F-276D-3249-BB54-82B022512B56}"/>
              </a:ext>
            </a:extLst>
          </p:cNvPr>
          <p:cNvSpPr/>
          <p:nvPr/>
        </p:nvSpPr>
        <p:spPr>
          <a:xfrm>
            <a:off x="6277733" y="1496291"/>
            <a:ext cx="5181953" cy="2327563"/>
          </a:xfrm>
          <a:prstGeom prst="rect">
            <a:avLst/>
          </a:prstGeom>
          <a:gradFill flip="none" rotWithShape="1">
            <a:gsLst>
              <a:gs pos="93000">
                <a:schemeClr val="bg1">
                  <a:lumMod val="85000"/>
                  <a:alpha val="42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100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>
                <a:solidFill>
                  <a:schemeClr val="accent1"/>
                </a:solidFill>
              </a:rPr>
              <a:t>Wallpaper: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Must not contain text or be a solid block of colour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Must not be clickable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Must be a complete image (i.e. not frame the </a:t>
            </a:r>
            <a:r>
              <a:rPr lang="en-GB" sz="1400" dirty="0" err="1">
                <a:solidFill>
                  <a:schemeClr val="accent1"/>
                </a:solidFill>
              </a:rPr>
              <a:t>Leaderboard</a:t>
            </a:r>
            <a:r>
              <a:rPr lang="en-GB" sz="1400" dirty="0">
                <a:solidFill>
                  <a:schemeClr val="accent1"/>
                </a:solidFill>
              </a:rPr>
              <a:t> or page content)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Left, right and bottom edges of wallpaper image must fade a solid colour (#EAEAEE for </a:t>
            </a:r>
            <a:r>
              <a:rPr lang="en-GB" sz="1400" dirty="0" err="1">
                <a:solidFill>
                  <a:schemeClr val="accent1"/>
                </a:solidFill>
              </a:rPr>
              <a:t>SkySports.com</a:t>
            </a:r>
            <a:r>
              <a:rPr lang="en-GB" sz="1400" dirty="0">
                <a:solidFill>
                  <a:schemeClr val="accent1"/>
                </a:solidFill>
              </a:rPr>
              <a:t> Homepage. Across all other section front pages it is #FFFFFF). If the requirement is that it fades to a colour other than white, the new background colour of the page must be applied through the ad tag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ED2338-7213-E444-A96F-5DC03B7B9CC4}"/>
              </a:ext>
            </a:extLst>
          </p:cNvPr>
          <p:cNvSpPr/>
          <p:nvPr/>
        </p:nvSpPr>
        <p:spPr>
          <a:xfrm>
            <a:off x="244955" y="1496291"/>
            <a:ext cx="5680832" cy="4599311"/>
          </a:xfrm>
          <a:prstGeom prst="rect">
            <a:avLst/>
          </a:prstGeom>
          <a:gradFill flip="none" rotWithShape="1">
            <a:gsLst>
              <a:gs pos="93000">
                <a:schemeClr val="bg1">
                  <a:lumMod val="85000"/>
                  <a:alpha val="42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100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>
                <a:solidFill>
                  <a:schemeClr val="accent1"/>
                </a:solidFill>
              </a:rPr>
              <a:t>Attributes: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Can auto expand on first load but must retract after 10 seconds. In all subsequent page loads the </a:t>
            </a:r>
            <a:r>
              <a:rPr lang="en-GB" sz="1400" dirty="0" err="1">
                <a:solidFill>
                  <a:schemeClr val="accent1"/>
                </a:solidFill>
              </a:rPr>
              <a:t>Superheader</a:t>
            </a:r>
            <a:r>
              <a:rPr lang="en-GB" sz="1400" dirty="0">
                <a:solidFill>
                  <a:schemeClr val="accent1"/>
                </a:solidFill>
              </a:rPr>
              <a:t> MUST be in the collapsed form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Must have a 1024×115 </a:t>
            </a:r>
            <a:r>
              <a:rPr lang="en-GB" sz="1400" dirty="0" err="1">
                <a:solidFill>
                  <a:schemeClr val="accent1"/>
                </a:solidFill>
              </a:rPr>
              <a:t>px</a:t>
            </a:r>
            <a:r>
              <a:rPr lang="en-GB" sz="1400" dirty="0">
                <a:solidFill>
                  <a:schemeClr val="accent1"/>
                </a:solidFill>
              </a:rPr>
              <a:t> back up image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Auto expansion capped at 1 per campaign lifetime. All subsequent loads must be click to expand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accent1"/>
                </a:solidFill>
              </a:rPr>
              <a:t>Superheader</a:t>
            </a:r>
            <a:r>
              <a:rPr lang="en-GB" sz="1400" dirty="0">
                <a:solidFill>
                  <a:schemeClr val="accent1"/>
                </a:solidFill>
              </a:rPr>
              <a:t> must push content of page down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Animation on other ad units must not exceed 30 seconds and 3 loops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All Audio must be user initiated. Default state is muted. Audio On/Off control must be clearly visible</a:t>
            </a:r>
            <a:endParaRPr lang="en-US" sz="1400" dirty="0">
              <a:solidFill>
                <a:schemeClr val="accent1"/>
              </a:solidFill>
            </a:endParaRPr>
          </a:p>
          <a:p>
            <a:pPr>
              <a:buClr>
                <a:schemeClr val="accent1"/>
              </a:buClr>
            </a:pPr>
            <a:endParaRPr lang="en-US" sz="1400" dirty="0">
              <a:solidFill>
                <a:schemeClr val="accent1"/>
              </a:solidFill>
            </a:endParaRP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Video creatives must contain a clearly visible Play/Pause control button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No synchronization allowed between </a:t>
            </a:r>
            <a:r>
              <a:rPr lang="en-GB" sz="1400" dirty="0" err="1">
                <a:solidFill>
                  <a:schemeClr val="accent1"/>
                </a:solidFill>
              </a:rPr>
              <a:t>Superheader</a:t>
            </a:r>
            <a:r>
              <a:rPr lang="en-GB" sz="1400" dirty="0">
                <a:solidFill>
                  <a:schemeClr val="accent1"/>
                </a:solidFill>
              </a:rPr>
              <a:t> and other HPTO ad units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Only one streaming video allowed within HPTO ad units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Additional units can be expandable; must click to expand (no mouse rollover or auto-expand)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Wallpaper can be part of take-over when a </a:t>
            </a:r>
            <a:r>
              <a:rPr lang="en-GB" sz="1400" dirty="0" err="1">
                <a:solidFill>
                  <a:schemeClr val="accent1"/>
                </a:solidFill>
              </a:rPr>
              <a:t>Superheader</a:t>
            </a:r>
            <a:r>
              <a:rPr lang="en-GB" sz="1400" dirty="0">
                <a:solidFill>
                  <a:schemeClr val="accent1"/>
                </a:solidFill>
              </a:rPr>
              <a:t> is in place. Advertiser can also choose to use a non-expanding </a:t>
            </a:r>
            <a:r>
              <a:rPr lang="en-GB" sz="1400" dirty="0" err="1">
                <a:solidFill>
                  <a:schemeClr val="accent1"/>
                </a:solidFill>
              </a:rPr>
              <a:t>Superheader</a:t>
            </a:r>
            <a:endParaRPr lang="en-GB" sz="14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9503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8254DFE7-328F-674F-BD23-DB2DA4D266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Billboards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C5F373F-276D-3249-BB54-82B022512B56}"/>
              </a:ext>
            </a:extLst>
          </p:cNvPr>
          <p:cNvSpPr/>
          <p:nvPr/>
        </p:nvSpPr>
        <p:spPr>
          <a:xfrm>
            <a:off x="5945923" y="1505492"/>
            <a:ext cx="5172928" cy="1201189"/>
          </a:xfrm>
          <a:prstGeom prst="rect">
            <a:avLst/>
          </a:prstGeom>
          <a:gradFill flip="none" rotWithShape="1">
            <a:gsLst>
              <a:gs pos="93000">
                <a:schemeClr val="bg1">
                  <a:lumMod val="85000"/>
                  <a:alpha val="42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100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>
                <a:solidFill>
                  <a:schemeClr val="accent1"/>
                </a:solidFill>
              </a:rPr>
              <a:t>Reporting metrics: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Ad impressions only</a:t>
            </a:r>
          </a:p>
          <a:p>
            <a:pPr marL="171450" indent="-171450"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No fourth-party calls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EED2338-7213-E444-A96F-5DC03B7B9CC4}"/>
              </a:ext>
            </a:extLst>
          </p:cNvPr>
          <p:cNvSpPr/>
          <p:nvPr/>
        </p:nvSpPr>
        <p:spPr>
          <a:xfrm>
            <a:off x="596900" y="1496347"/>
            <a:ext cx="5161817" cy="2774275"/>
          </a:xfrm>
          <a:prstGeom prst="rect">
            <a:avLst/>
          </a:prstGeom>
          <a:gradFill flip="none" rotWithShape="1">
            <a:gsLst>
              <a:gs pos="93000">
                <a:schemeClr val="bg1">
                  <a:lumMod val="85000"/>
                  <a:alpha val="42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100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>
                <a:solidFill>
                  <a:schemeClr val="accent1"/>
                </a:solidFill>
              </a:rPr>
              <a:t>Attributes: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No Audio, Video or action may be initiated on mouseover</a:t>
            </a:r>
            <a:br>
              <a:rPr lang="en-GB" sz="1400" dirty="0">
                <a:solidFill>
                  <a:schemeClr val="accent1"/>
                </a:solidFill>
              </a:rPr>
            </a:br>
            <a:r>
              <a:rPr lang="en-GB" sz="1400" dirty="0">
                <a:solidFill>
                  <a:schemeClr val="accent1"/>
                </a:solidFill>
              </a:rPr>
              <a:t>All Audio must be user initiated, default state is muted, audio On/Off control must be clearly visible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accent1"/>
                </a:solidFill>
              </a:rPr>
              <a:t>Autoplay</a:t>
            </a:r>
            <a:r>
              <a:rPr lang="en-GB" sz="1400" dirty="0">
                <a:solidFill>
                  <a:schemeClr val="accent1"/>
                </a:solidFill>
              </a:rPr>
              <a:t> video must not exceed 30 seconds</a:t>
            </a:r>
            <a:br>
              <a:rPr lang="en-GB" sz="1400" dirty="0">
                <a:solidFill>
                  <a:schemeClr val="accent1"/>
                </a:solidFill>
              </a:rPr>
            </a:br>
            <a:r>
              <a:rPr lang="en-GB" sz="1400" dirty="0">
                <a:solidFill>
                  <a:schemeClr val="accent1"/>
                </a:solidFill>
              </a:rPr>
              <a:t>Video creatives must contain a clearly visible Play/Pause control button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970×250 back up image required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No synchronization allowed between Billboard and other HPTO ad units (MPU)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CPM Billboards will be capped at 2 per 24 hrs</a:t>
            </a:r>
          </a:p>
        </p:txBody>
      </p:sp>
    </p:spTree>
    <p:extLst>
      <p:ext uri="{BB962C8B-B14F-4D97-AF65-F5344CB8AC3E}">
        <p14:creationId xmlns:p14="http://schemas.microsoft.com/office/powerpoint/2010/main" val="9551817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GB" dirty="0">
                <a:solidFill>
                  <a:srgbClr val="FFFFFF"/>
                </a:solidFill>
              </a:rPr>
              <a:t>Sky </a:t>
            </a:r>
            <a:r>
              <a:rPr lang="en-GB" dirty="0" err="1">
                <a:solidFill>
                  <a:srgbClr val="FFFFFF"/>
                </a:solidFill>
              </a:rPr>
              <a:t>AdVance</a:t>
            </a:r>
            <a:r>
              <a:rPr lang="en-GB" dirty="0">
                <a:solidFill>
                  <a:srgbClr val="FFFFFF"/>
                </a:solidFill>
              </a:rPr>
              <a:t> Display Ad Specs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DA48BC-A11B-9443-997D-E73B9CA47AD6}"/>
              </a:ext>
            </a:extLst>
          </p:cNvPr>
          <p:cNvSpPr txBox="1"/>
          <p:nvPr/>
        </p:nvSpPr>
        <p:spPr>
          <a:xfrm>
            <a:off x="596898" y="3818406"/>
            <a:ext cx="10510839" cy="73866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400" dirty="0">
                <a:solidFill>
                  <a:schemeClr val="bg1"/>
                </a:solidFill>
                <a:latin typeface="+mj-lt"/>
              </a:rPr>
              <a:t>HTML5 creative best practices: </a:t>
            </a:r>
            <a:r>
              <a:rPr lang="en-GB" sz="1400" dirty="0">
                <a:solidFill>
                  <a:schemeClr val="bg1"/>
                </a:solidFill>
              </a:rPr>
              <a:t>These specs are based on recommendations from the IAB, with additional information specific to the Sky </a:t>
            </a:r>
            <a:r>
              <a:rPr lang="en-GB" sz="1400" dirty="0" err="1">
                <a:solidFill>
                  <a:schemeClr val="bg1"/>
                </a:solidFill>
              </a:rPr>
              <a:t>AdVance</a:t>
            </a:r>
            <a:r>
              <a:rPr lang="en-GB" sz="1400" dirty="0">
                <a:solidFill>
                  <a:schemeClr val="bg1"/>
                </a:solidFill>
              </a:rPr>
              <a:t> </a:t>
            </a:r>
            <a:r>
              <a:rPr lang="en-GB" sz="1400" dirty="0" err="1">
                <a:solidFill>
                  <a:schemeClr val="bg1"/>
                </a:solidFill>
              </a:rPr>
              <a:t>Adserver</a:t>
            </a:r>
            <a:r>
              <a:rPr lang="en-GB" sz="1400" dirty="0">
                <a:solidFill>
                  <a:schemeClr val="bg1"/>
                </a:solidFill>
              </a:rPr>
              <a:t>, Flashtalking. Please note: the specs below will receive the greatest distribution across the exchanges. </a:t>
            </a:r>
          </a:p>
          <a:p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98724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/>
            </a:gs>
            <a:gs pos="100000">
              <a:schemeClr val="accent3"/>
            </a:gs>
          </a:gsLst>
          <a:lin ang="206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Sky </a:t>
            </a:r>
            <a:r>
              <a:rPr lang="en-US" dirty="0" err="1"/>
              <a:t>AdVance</a:t>
            </a:r>
            <a:r>
              <a:rPr lang="en-US" dirty="0"/>
              <a:t> – Standard and HTML5 Standard</a:t>
            </a:r>
            <a:br>
              <a:rPr lang="en-US" dirty="0"/>
            </a:br>
            <a:endParaRPr lang="en-US" sz="1800" dirty="0"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3C807D-42FA-D446-B3C8-A1BF9567C6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" b="29528"/>
          <a:stretch/>
        </p:blipFill>
        <p:spPr>
          <a:xfrm>
            <a:off x="6039604" y="3299994"/>
            <a:ext cx="5665034" cy="2801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42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32E8DDE-DD49-C14A-8DE8-D89B2AA25564}"/>
              </a:ext>
            </a:extLst>
          </p:cNvPr>
          <p:cNvSpPr>
            <a:spLocks noChangeAspect="1"/>
          </p:cNvSpPr>
          <p:nvPr/>
        </p:nvSpPr>
        <p:spPr>
          <a:xfrm>
            <a:off x="377374" y="5004531"/>
            <a:ext cx="4546202" cy="1212976"/>
          </a:xfrm>
          <a:prstGeom prst="rect">
            <a:avLst/>
          </a:prstGeom>
          <a:solidFill>
            <a:srgbClr val="26367E">
              <a:alpha val="89804"/>
            </a:srgbClr>
          </a:solidFill>
          <a:ln>
            <a:solidFill>
              <a:srgbClr val="2636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970 x 250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D9B65D-99E4-8F40-949C-64DFE179FB79}"/>
              </a:ext>
            </a:extLst>
          </p:cNvPr>
          <p:cNvSpPr>
            <a:spLocks noChangeAspect="1"/>
          </p:cNvSpPr>
          <p:nvPr/>
        </p:nvSpPr>
        <p:spPr>
          <a:xfrm>
            <a:off x="6057572" y="4760828"/>
            <a:ext cx="1744692" cy="1456679"/>
          </a:xfrm>
          <a:prstGeom prst="rect">
            <a:avLst/>
          </a:prstGeom>
          <a:solidFill>
            <a:srgbClr val="26367E">
              <a:alpha val="89804"/>
            </a:srgbClr>
          </a:solidFill>
          <a:ln>
            <a:solidFill>
              <a:srgbClr val="2636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300 x 250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CA6438-AFAA-604F-8601-3F5A0C1FE731}"/>
              </a:ext>
            </a:extLst>
          </p:cNvPr>
          <p:cNvSpPr>
            <a:spLocks noChangeAspect="1"/>
          </p:cNvSpPr>
          <p:nvPr/>
        </p:nvSpPr>
        <p:spPr>
          <a:xfrm>
            <a:off x="377374" y="4389584"/>
            <a:ext cx="3743936" cy="479311"/>
          </a:xfrm>
          <a:prstGeom prst="rect">
            <a:avLst/>
          </a:prstGeom>
          <a:solidFill>
            <a:srgbClr val="26367E">
              <a:alpha val="89804"/>
            </a:srgbClr>
          </a:solidFill>
          <a:ln>
            <a:solidFill>
              <a:srgbClr val="2636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728 x 90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C01EB5A-B3EA-2344-95C3-3BD074457AB8}"/>
              </a:ext>
            </a:extLst>
          </p:cNvPr>
          <p:cNvSpPr>
            <a:spLocks noChangeAspect="1"/>
          </p:cNvSpPr>
          <p:nvPr/>
        </p:nvSpPr>
        <p:spPr>
          <a:xfrm>
            <a:off x="5013896" y="768962"/>
            <a:ext cx="927733" cy="3475538"/>
          </a:xfrm>
          <a:prstGeom prst="rect">
            <a:avLst/>
          </a:prstGeom>
          <a:solidFill>
            <a:srgbClr val="26367E">
              <a:alpha val="89804"/>
            </a:srgbClr>
          </a:solidFill>
          <a:ln>
            <a:solidFill>
              <a:srgbClr val="2636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160 x 600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BE8ADAB-C0E5-E648-BE20-2D291B4B4FFF}"/>
              </a:ext>
            </a:extLst>
          </p:cNvPr>
          <p:cNvSpPr>
            <a:spLocks noChangeAspect="1"/>
          </p:cNvSpPr>
          <p:nvPr/>
        </p:nvSpPr>
        <p:spPr>
          <a:xfrm>
            <a:off x="4239482" y="768961"/>
            <a:ext cx="673908" cy="3475539"/>
          </a:xfrm>
          <a:prstGeom prst="rect">
            <a:avLst/>
          </a:prstGeom>
          <a:solidFill>
            <a:srgbClr val="26367E">
              <a:alpha val="89804"/>
            </a:srgbClr>
          </a:solidFill>
          <a:ln>
            <a:solidFill>
              <a:srgbClr val="2636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120 x 600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37EFB9-BBE5-384E-BA2E-D1650A8145B9}"/>
              </a:ext>
            </a:extLst>
          </p:cNvPr>
          <p:cNvSpPr>
            <a:spLocks noChangeAspect="1"/>
          </p:cNvSpPr>
          <p:nvPr/>
        </p:nvSpPr>
        <p:spPr>
          <a:xfrm>
            <a:off x="6042135" y="761161"/>
            <a:ext cx="1738341" cy="3476682"/>
          </a:xfrm>
          <a:prstGeom prst="rect">
            <a:avLst/>
          </a:prstGeom>
          <a:solidFill>
            <a:srgbClr val="26367E">
              <a:alpha val="89804"/>
            </a:srgbClr>
          </a:solidFill>
          <a:ln>
            <a:solidFill>
              <a:srgbClr val="2636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300 x 600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C12939-F8CF-6442-8D7C-7F7221D04A2B}"/>
              </a:ext>
            </a:extLst>
          </p:cNvPr>
          <p:cNvSpPr>
            <a:spLocks noChangeAspect="1"/>
          </p:cNvSpPr>
          <p:nvPr/>
        </p:nvSpPr>
        <p:spPr>
          <a:xfrm>
            <a:off x="4983693" y="5369859"/>
            <a:ext cx="1013762" cy="844801"/>
          </a:xfrm>
          <a:prstGeom prst="rect">
            <a:avLst/>
          </a:prstGeom>
          <a:solidFill>
            <a:srgbClr val="26367E">
              <a:alpha val="89804"/>
            </a:srgbClr>
          </a:solidFill>
          <a:ln>
            <a:solidFill>
              <a:srgbClr val="2636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</a:rPr>
              <a:t>180 x 150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B389BAC-D97B-F142-BE03-C4A46F13D128}"/>
              </a:ext>
            </a:extLst>
          </p:cNvPr>
          <p:cNvSpPr>
            <a:spLocks noChangeAspect="1"/>
          </p:cNvSpPr>
          <p:nvPr/>
        </p:nvSpPr>
        <p:spPr>
          <a:xfrm>
            <a:off x="5152654" y="4638219"/>
            <a:ext cx="675840" cy="337920"/>
          </a:xfrm>
          <a:prstGeom prst="rect">
            <a:avLst/>
          </a:prstGeom>
          <a:solidFill>
            <a:srgbClr val="26367E">
              <a:alpha val="89804"/>
            </a:srgbClr>
          </a:solidFill>
          <a:ln>
            <a:solidFill>
              <a:srgbClr val="2636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>
                <a:solidFill>
                  <a:schemeClr val="bg1"/>
                </a:solidFill>
              </a:rPr>
              <a:t>120 x 60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E3E49DB-D5B1-6841-B738-8D2648B473F9}"/>
              </a:ext>
            </a:extLst>
          </p:cNvPr>
          <p:cNvSpPr>
            <a:spLocks noChangeAspect="1"/>
          </p:cNvSpPr>
          <p:nvPr/>
        </p:nvSpPr>
        <p:spPr>
          <a:xfrm>
            <a:off x="4289973" y="4523602"/>
            <a:ext cx="572925" cy="201826"/>
          </a:xfrm>
          <a:prstGeom prst="rect">
            <a:avLst/>
          </a:prstGeom>
          <a:solidFill>
            <a:srgbClr val="26367E">
              <a:alpha val="89804"/>
            </a:srgbClr>
          </a:solidFill>
          <a:ln>
            <a:solidFill>
              <a:srgbClr val="2636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50" dirty="0">
                <a:solidFill>
                  <a:schemeClr val="bg1"/>
                </a:solidFill>
              </a:rPr>
              <a:t>88 x 31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6DB5912-7A8A-0744-9490-BBA23B29CDB5}"/>
              </a:ext>
            </a:extLst>
          </p:cNvPr>
          <p:cNvSpPr/>
          <p:nvPr/>
        </p:nvSpPr>
        <p:spPr>
          <a:xfrm>
            <a:off x="385613" y="768961"/>
            <a:ext cx="2880000" cy="122713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85000"/>
                  <a:alpha val="42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2636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rgbClr val="26367E"/>
                </a:solidFill>
              </a:rPr>
              <a:t>Max banner file size: </a:t>
            </a:r>
            <a:r>
              <a:rPr lang="en-US" sz="1200" dirty="0">
                <a:solidFill>
                  <a:srgbClr val="26367E"/>
                </a:solidFill>
              </a:rPr>
              <a:t>150kB</a:t>
            </a:r>
          </a:p>
          <a:p>
            <a:r>
              <a:rPr lang="en-US" sz="1200" b="1" dirty="0">
                <a:solidFill>
                  <a:srgbClr val="26367E"/>
                </a:solidFill>
              </a:rPr>
              <a:t>Creative upload formats: </a:t>
            </a:r>
            <a:r>
              <a:rPr lang="en-US" sz="1200" dirty="0">
                <a:solidFill>
                  <a:srgbClr val="26367E"/>
                </a:solidFill>
              </a:rPr>
              <a:t>JPG, GIF</a:t>
            </a:r>
          </a:p>
          <a:p>
            <a:r>
              <a:rPr lang="en-US" sz="1200" b="1" dirty="0">
                <a:solidFill>
                  <a:srgbClr val="26367E"/>
                </a:solidFill>
              </a:rPr>
              <a:t>3rd party tag types: </a:t>
            </a:r>
            <a:r>
              <a:rPr lang="en-US" sz="1200" dirty="0">
                <a:solidFill>
                  <a:srgbClr val="26367E"/>
                </a:solidFill>
              </a:rPr>
              <a:t>1x1 pixels only</a:t>
            </a:r>
          </a:p>
          <a:p>
            <a:r>
              <a:rPr lang="en-US" sz="1200" b="1" dirty="0">
                <a:solidFill>
                  <a:srgbClr val="26367E"/>
                </a:solidFill>
              </a:rPr>
              <a:t>Loops: </a:t>
            </a:r>
            <a:r>
              <a:rPr lang="en-US" sz="1200" dirty="0">
                <a:solidFill>
                  <a:srgbClr val="26367E"/>
                </a:solidFill>
              </a:rPr>
              <a:t>maximum of 3</a:t>
            </a:r>
          </a:p>
          <a:p>
            <a:r>
              <a:rPr lang="en-US" sz="1200" b="1" dirty="0">
                <a:solidFill>
                  <a:srgbClr val="26367E"/>
                </a:solidFill>
              </a:rPr>
              <a:t>Animation length: </a:t>
            </a:r>
            <a:r>
              <a:rPr lang="en-US" sz="1200" dirty="0">
                <a:solidFill>
                  <a:srgbClr val="26367E"/>
                </a:solidFill>
              </a:rPr>
              <a:t>15 seconds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26397E-CEA4-704D-BB32-A7A3B3AC7CCE}"/>
              </a:ext>
            </a:extLst>
          </p:cNvPr>
          <p:cNvSpPr/>
          <p:nvPr/>
        </p:nvSpPr>
        <p:spPr>
          <a:xfrm>
            <a:off x="385613" y="2147835"/>
            <a:ext cx="2880000" cy="2090008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85000"/>
                  <a:alpha val="42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2636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rgbClr val="26367E"/>
                </a:solidFill>
              </a:rPr>
              <a:t>Not applicable: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6367E"/>
                </a:solidFill>
              </a:rPr>
              <a:t>Expandable size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6367E"/>
                </a:solidFill>
              </a:rPr>
              <a:t>Expandable direction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6367E"/>
                </a:solidFill>
              </a:rPr>
              <a:t>SSL compliance (https://)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6367E"/>
                </a:solidFill>
              </a:rPr>
              <a:t>Static backup image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6367E"/>
                </a:solidFill>
              </a:rPr>
              <a:t>Background / border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6367E"/>
                </a:solidFill>
              </a:rPr>
              <a:t>User initiated features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6367E"/>
                </a:solidFill>
              </a:rPr>
              <a:t>External links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6367E"/>
                </a:solidFill>
              </a:rPr>
              <a:t>Additional </a:t>
            </a:r>
            <a:r>
              <a:rPr lang="en-US" sz="1200" dirty="0" err="1">
                <a:solidFill>
                  <a:srgbClr val="26367E"/>
                </a:solidFill>
              </a:rPr>
              <a:t>DataXu</a:t>
            </a:r>
            <a:r>
              <a:rPr lang="en-US" sz="1200" dirty="0">
                <a:solidFill>
                  <a:srgbClr val="26367E"/>
                </a:solidFill>
              </a:rPr>
              <a:t> requirements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E43D114-4F81-5349-B6C6-09E7CC62B57F}"/>
              </a:ext>
            </a:extLst>
          </p:cNvPr>
          <p:cNvGrpSpPr/>
          <p:nvPr/>
        </p:nvGrpSpPr>
        <p:grpSpPr>
          <a:xfrm>
            <a:off x="9906472" y="293121"/>
            <a:ext cx="1798166" cy="284729"/>
            <a:chOff x="9906001" y="768251"/>
            <a:chExt cx="1798166" cy="28472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2D49D752-B4F8-5441-AF95-1FFD50D72711}"/>
                </a:ext>
              </a:extLst>
            </p:cNvPr>
            <p:cNvSpPr/>
            <p:nvPr/>
          </p:nvSpPr>
          <p:spPr>
            <a:xfrm>
              <a:off x="9914967" y="779923"/>
              <a:ext cx="1789200" cy="273057"/>
            </a:xfrm>
            <a:prstGeom prst="rect">
              <a:avLst/>
            </a:prstGeom>
            <a:gradFill flip="none" rotWithShape="1">
              <a:gsLst>
                <a:gs pos="0">
                  <a:srgbClr val="006633"/>
                </a:gs>
                <a:gs pos="100000">
                  <a:srgbClr val="B7C72A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9CE189D-89CC-B442-83C5-EF276A544D0F}"/>
                </a:ext>
              </a:extLst>
            </p:cNvPr>
            <p:cNvSpPr txBox="1"/>
            <p:nvPr/>
          </p:nvSpPr>
          <p:spPr>
            <a:xfrm>
              <a:off x="9906001" y="768251"/>
              <a:ext cx="1281600" cy="261610"/>
            </a:xfrm>
            <a:prstGeom prst="rect">
              <a:avLst/>
            </a:prstGeom>
            <a:noFill/>
          </p:spPr>
          <p:txBody>
            <a:bodyPr wrap="square" rIns="0" rtlCol="0" anchor="ctr">
              <a:spAutoFit/>
            </a:bodyPr>
            <a:lstStyle/>
            <a:p>
              <a:pPr algn="r"/>
              <a:r>
                <a:rPr lang="en-US" sz="1100" dirty="0">
                  <a:solidFill>
                    <a:schemeClr val="bg1"/>
                  </a:solidFill>
                  <a:latin typeface="+mj-lt"/>
                </a:rPr>
                <a:t>HTML5 Standard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C97580DC-55FC-DD40-85D7-8C527206CDC4}"/>
              </a:ext>
            </a:extLst>
          </p:cNvPr>
          <p:cNvGrpSpPr/>
          <p:nvPr/>
        </p:nvGrpSpPr>
        <p:grpSpPr>
          <a:xfrm>
            <a:off x="8442316" y="768961"/>
            <a:ext cx="2880000" cy="5450964"/>
            <a:chOff x="732299" y="209825"/>
            <a:chExt cx="2880000" cy="5450964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FAB7B7C-EB14-BA4E-B80E-7823C236528E}"/>
                </a:ext>
              </a:extLst>
            </p:cNvPr>
            <p:cNvSpPr/>
            <p:nvPr/>
          </p:nvSpPr>
          <p:spPr>
            <a:xfrm>
              <a:off x="732299" y="955307"/>
              <a:ext cx="2880000" cy="172404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93000">
                  <a:schemeClr val="bg1">
                    <a:lumMod val="85000"/>
                    <a:alpha val="4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00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>
                  <a:solidFill>
                    <a:srgbClr val="006633"/>
                  </a:solidFill>
                </a:rPr>
                <a:t>Max banner file size: </a:t>
              </a:r>
              <a:r>
                <a:rPr lang="en-US" sz="1200" dirty="0">
                  <a:solidFill>
                    <a:srgbClr val="006633"/>
                  </a:solidFill>
                </a:rPr>
                <a:t>150kB</a:t>
              </a:r>
            </a:p>
            <a:p>
              <a:r>
                <a:rPr lang="en-US" sz="1200" b="1" dirty="0">
                  <a:solidFill>
                    <a:srgbClr val="006633"/>
                  </a:solidFill>
                </a:rPr>
                <a:t>SSL compliance (https://): </a:t>
              </a:r>
              <a:r>
                <a:rPr lang="en-US" sz="1200" dirty="0">
                  <a:solidFill>
                    <a:srgbClr val="006633"/>
                  </a:solidFill>
                </a:rPr>
                <a:t>required</a:t>
              </a:r>
            </a:p>
            <a:p>
              <a:r>
                <a:rPr lang="en-US" sz="1200" b="1" dirty="0">
                  <a:solidFill>
                    <a:srgbClr val="006633"/>
                  </a:solidFill>
                </a:rPr>
                <a:t>Static backup image: </a:t>
              </a:r>
              <a:r>
                <a:rPr lang="en-US" sz="1200" dirty="0">
                  <a:solidFill>
                    <a:srgbClr val="006633"/>
                  </a:solidFill>
                </a:rPr>
                <a:t>required</a:t>
              </a:r>
            </a:p>
            <a:p>
              <a:r>
                <a:rPr lang="en-US" sz="1200" b="1" dirty="0">
                  <a:solidFill>
                    <a:srgbClr val="006633"/>
                  </a:solidFill>
                </a:rPr>
                <a:t>Creative upload formats: </a:t>
              </a:r>
              <a:r>
                <a:rPr lang="en-GB" sz="1200" dirty="0">
                  <a:solidFill>
                    <a:srgbClr val="006633"/>
                  </a:solidFill>
                </a:rPr>
                <a:t>HTML (supplied in compressed .zip) </a:t>
              </a:r>
            </a:p>
            <a:p>
              <a:r>
                <a:rPr lang="en-US" sz="1200" b="1" dirty="0">
                  <a:solidFill>
                    <a:srgbClr val="006633"/>
                  </a:solidFill>
                </a:rPr>
                <a:t>3rd party tag types: </a:t>
              </a:r>
              <a:r>
                <a:rPr lang="en-GB" sz="1200" dirty="0" err="1">
                  <a:solidFill>
                    <a:srgbClr val="006633"/>
                  </a:solidFill>
                </a:rPr>
                <a:t>Iframe</a:t>
              </a:r>
              <a:r>
                <a:rPr lang="en-GB" sz="1200" dirty="0">
                  <a:solidFill>
                    <a:srgbClr val="006633"/>
                  </a:solidFill>
                </a:rPr>
                <a:t>; JavaScript. Tags must be SSL compliant. 1x1 pixels only</a:t>
              </a:r>
              <a:endParaRPr lang="en-US" sz="1200" dirty="0">
                <a:solidFill>
                  <a:srgbClr val="006633"/>
                </a:solidFill>
              </a:endParaRPr>
            </a:p>
            <a:p>
              <a:r>
                <a:rPr lang="en-US" sz="1200" b="1" dirty="0">
                  <a:solidFill>
                    <a:srgbClr val="006633"/>
                  </a:solidFill>
                </a:rPr>
                <a:t>Loops: </a:t>
              </a:r>
              <a:r>
                <a:rPr lang="en-US" sz="1200" dirty="0">
                  <a:solidFill>
                    <a:srgbClr val="006633"/>
                  </a:solidFill>
                </a:rPr>
                <a:t>maximum of 3</a:t>
              </a:r>
            </a:p>
            <a:p>
              <a:r>
                <a:rPr lang="en-US" sz="1200" b="1" dirty="0">
                  <a:solidFill>
                    <a:srgbClr val="006633"/>
                  </a:solidFill>
                </a:rPr>
                <a:t>Animation length: </a:t>
              </a:r>
              <a:r>
                <a:rPr lang="en-US" sz="1200" dirty="0">
                  <a:solidFill>
                    <a:srgbClr val="006633"/>
                  </a:solidFill>
                </a:rPr>
                <a:t>15 seconds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7AB1FE6D-3FFE-E34F-A17C-1C5A4AB5775E}"/>
                </a:ext>
              </a:extLst>
            </p:cNvPr>
            <p:cNvSpPr/>
            <p:nvPr/>
          </p:nvSpPr>
          <p:spPr>
            <a:xfrm>
              <a:off x="732299" y="4873476"/>
              <a:ext cx="2880000" cy="787313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93000">
                  <a:schemeClr val="bg1">
                    <a:lumMod val="85000"/>
                    <a:alpha val="4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00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>
                  <a:solidFill>
                    <a:srgbClr val="006633"/>
                  </a:solidFill>
                </a:rPr>
                <a:t>Not applicable: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006633"/>
                  </a:solidFill>
                </a:rPr>
                <a:t>Expandable size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006633"/>
                  </a:solidFill>
                </a:rPr>
                <a:t>Expandable direction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 dirty="0">
                  <a:solidFill>
                    <a:srgbClr val="006633"/>
                  </a:solidFill>
                </a:rPr>
                <a:t>User initiated features</a:t>
              </a: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0B8F54A9-5D61-3947-8B46-53626AE3EB96}"/>
                </a:ext>
              </a:extLst>
            </p:cNvPr>
            <p:cNvSpPr/>
            <p:nvPr/>
          </p:nvSpPr>
          <p:spPr>
            <a:xfrm>
              <a:off x="732299" y="209825"/>
              <a:ext cx="2880000" cy="677566"/>
            </a:xfrm>
            <a:prstGeom prst="rect">
              <a:avLst/>
            </a:prstGeom>
            <a:solidFill>
              <a:srgbClr val="B7C72A"/>
            </a:solidFill>
            <a:ln>
              <a:solidFill>
                <a:srgbClr val="00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>
                  <a:solidFill>
                    <a:schemeClr val="bg1"/>
                  </a:solidFill>
                </a:rPr>
                <a:t>Ad size: </a:t>
              </a:r>
              <a:r>
                <a:rPr lang="en-GB" sz="1200" dirty="0">
                  <a:solidFill>
                    <a:schemeClr val="bg1"/>
                  </a:solidFill>
                </a:rPr>
                <a:t>IAB UAP, Standard and Rising Star Sizes (inventory availability varies by size and creative type)</a:t>
              </a: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119F3AE-CF01-AF42-9E9B-386F58A7D5EA}"/>
                </a:ext>
              </a:extLst>
            </p:cNvPr>
            <p:cNvSpPr/>
            <p:nvPr/>
          </p:nvSpPr>
          <p:spPr>
            <a:xfrm>
              <a:off x="732299" y="2732545"/>
              <a:ext cx="2880000" cy="2078178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93000">
                  <a:schemeClr val="bg1">
                    <a:lumMod val="85000"/>
                    <a:alpha val="4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00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>
                  <a:solidFill>
                    <a:srgbClr val="006633"/>
                  </a:solidFill>
                </a:rPr>
                <a:t>Background / border: </a:t>
              </a:r>
              <a:r>
                <a:rPr lang="en-GB" sz="1200" dirty="0">
                  <a:solidFill>
                    <a:srgbClr val="006633"/>
                  </a:solidFill>
                </a:rPr>
                <a:t>Ad background must not be transparent. 1px solid border</a:t>
              </a:r>
              <a:br>
                <a:rPr lang="en-GB" sz="1200" dirty="0">
                  <a:solidFill>
                    <a:srgbClr val="006633"/>
                  </a:solidFill>
                </a:rPr>
              </a:br>
              <a:r>
                <a:rPr lang="en-GB" sz="1200" dirty="0">
                  <a:solidFill>
                    <a:srgbClr val="006633"/>
                  </a:solidFill>
                </a:rPr>
                <a:t>required for all ads with partially black or white background</a:t>
              </a:r>
            </a:p>
            <a:p>
              <a:r>
                <a:rPr lang="en-GB" sz="1200" b="1" dirty="0">
                  <a:solidFill>
                    <a:srgbClr val="006633"/>
                  </a:solidFill>
                </a:rPr>
                <a:t>External links: </a:t>
              </a:r>
              <a:r>
                <a:rPr lang="en-GB" sz="1200" dirty="0">
                  <a:solidFill>
                    <a:srgbClr val="006633"/>
                  </a:solidFill>
                </a:rPr>
                <a:t>Ad must not contain external links. (i.e. external CDN libraries must be removed)</a:t>
              </a:r>
              <a:endParaRPr lang="en-GB" sz="1200" b="1" dirty="0">
                <a:solidFill>
                  <a:srgbClr val="006633"/>
                </a:solidFill>
              </a:endParaRPr>
            </a:p>
            <a:p>
              <a:r>
                <a:rPr lang="en-US" sz="1200" b="1" dirty="0">
                  <a:solidFill>
                    <a:srgbClr val="006633"/>
                  </a:solidFill>
                </a:rPr>
                <a:t>Additional requirements: </a:t>
              </a:r>
              <a:r>
                <a:rPr lang="en-GB" sz="1200" dirty="0">
                  <a:solidFill>
                    <a:srgbClr val="006633"/>
                  </a:solidFill>
                </a:rPr>
                <a:t>Ad Size Meta Tag and Clickthrough Meta Tag required (Available in Build Guide in “Definitions &amp; Best practices”)</a:t>
              </a:r>
              <a:endParaRPr lang="en-US" sz="1200" dirty="0">
                <a:solidFill>
                  <a:srgbClr val="006633"/>
                </a:solidFill>
              </a:endParaRP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977B56F-295F-8341-8852-33CCA285E7B0}"/>
              </a:ext>
            </a:extLst>
          </p:cNvPr>
          <p:cNvGrpSpPr/>
          <p:nvPr/>
        </p:nvGrpSpPr>
        <p:grpSpPr>
          <a:xfrm>
            <a:off x="8966" y="293121"/>
            <a:ext cx="1789200" cy="284729"/>
            <a:chOff x="9914967" y="768251"/>
            <a:chExt cx="1789200" cy="28472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AAECDA58-CAC8-E241-BF6A-C9C5F6668AAD}"/>
                </a:ext>
              </a:extLst>
            </p:cNvPr>
            <p:cNvSpPr/>
            <p:nvPr/>
          </p:nvSpPr>
          <p:spPr>
            <a:xfrm flipH="1">
              <a:off x="9914967" y="779923"/>
              <a:ext cx="1789200" cy="273057"/>
            </a:xfrm>
            <a:prstGeom prst="rect">
              <a:avLst/>
            </a:prstGeom>
            <a:gradFill flip="none" rotWithShape="1">
              <a:gsLst>
                <a:gs pos="0">
                  <a:srgbClr val="006633"/>
                </a:gs>
                <a:gs pos="100000">
                  <a:srgbClr val="B7C72A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CF0A46F-8864-F249-8730-2EC795C924DD}"/>
                </a:ext>
              </a:extLst>
            </p:cNvPr>
            <p:cNvSpPr txBox="1"/>
            <p:nvPr/>
          </p:nvSpPr>
          <p:spPr>
            <a:xfrm>
              <a:off x="10399065" y="768251"/>
              <a:ext cx="1281600" cy="261610"/>
            </a:xfrm>
            <a:prstGeom prst="rect">
              <a:avLst/>
            </a:prstGeom>
            <a:noFill/>
          </p:spPr>
          <p:txBody>
            <a:bodyPr wrap="square" rIns="0" rtlCol="0" anchor="ctr">
              <a:spAutoFit/>
            </a:bodyPr>
            <a:lstStyle/>
            <a:p>
              <a:r>
                <a:rPr lang="en-US" sz="1100" dirty="0">
                  <a:solidFill>
                    <a:schemeClr val="bg1"/>
                  </a:solidFill>
                  <a:latin typeface="+mj-lt"/>
                </a:rPr>
                <a:t>Standard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0C58506F-C261-EE48-8D61-A59F5EDDC845}"/>
              </a:ext>
            </a:extLst>
          </p:cNvPr>
          <p:cNvSpPr>
            <a:spLocks/>
          </p:cNvSpPr>
          <p:nvPr/>
        </p:nvSpPr>
        <p:spPr>
          <a:xfrm>
            <a:off x="6591518" y="4381717"/>
            <a:ext cx="676800" cy="239655"/>
          </a:xfrm>
          <a:prstGeom prst="rect">
            <a:avLst/>
          </a:prstGeom>
          <a:solidFill>
            <a:srgbClr val="26367E">
              <a:alpha val="89804"/>
            </a:srgbClr>
          </a:solidFill>
          <a:ln>
            <a:solidFill>
              <a:srgbClr val="2636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w x h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5556B902-D444-9C49-948F-E82830D0F339}"/>
              </a:ext>
            </a:extLst>
          </p:cNvPr>
          <p:cNvCxnSpPr>
            <a:cxnSpLocks/>
          </p:cNvCxnSpPr>
          <p:nvPr/>
        </p:nvCxnSpPr>
        <p:spPr>
          <a:xfrm>
            <a:off x="8117997" y="0"/>
            <a:ext cx="0" cy="6583363"/>
          </a:xfrm>
          <a:prstGeom prst="line">
            <a:avLst/>
          </a:prstGeom>
          <a:ln w="38100">
            <a:solidFill>
              <a:srgbClr val="006633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633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/>
            </a:gs>
            <a:gs pos="100000">
              <a:schemeClr val="accent3"/>
            </a:gs>
          </a:gsLst>
          <a:lin ang="206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Sky </a:t>
            </a:r>
            <a:r>
              <a:rPr lang="en-US" dirty="0" err="1"/>
              <a:t>AdVance</a:t>
            </a:r>
            <a:r>
              <a:rPr lang="en-US" dirty="0"/>
              <a:t> – HTML5 Rich Media</a:t>
            </a:r>
            <a:br>
              <a:rPr lang="en-US" dirty="0"/>
            </a:br>
            <a:r>
              <a:rPr lang="en-US" sz="2000" dirty="0"/>
              <a:t>Including expandable</a:t>
            </a:r>
            <a:endParaRPr lang="en-US" sz="1800" dirty="0">
              <a:latin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9E6D93F-89AE-974A-A16A-5D9ACED50F2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0362"/>
          <a:stretch/>
        </p:blipFill>
        <p:spPr>
          <a:xfrm>
            <a:off x="6039604" y="3291681"/>
            <a:ext cx="5665034" cy="2776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041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B001E4E-E5DE-034A-9157-2A24EF9EE9E2}"/>
              </a:ext>
            </a:extLst>
          </p:cNvPr>
          <p:cNvGrpSpPr>
            <a:grpSpLocks noChangeAspect="1"/>
          </p:cNvGrpSpPr>
          <p:nvPr/>
        </p:nvGrpSpPr>
        <p:grpSpPr>
          <a:xfrm>
            <a:off x="8983931" y="771525"/>
            <a:ext cx="2329155" cy="3496518"/>
            <a:chOff x="3210768" y="3325304"/>
            <a:chExt cx="3009600" cy="4518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1F385A3B-F94B-8243-A51D-A1C4B2DD245F}"/>
                </a:ext>
              </a:extLst>
            </p:cNvPr>
            <p:cNvSpPr>
              <a:spLocks/>
            </p:cNvSpPr>
            <p:nvPr/>
          </p:nvSpPr>
          <p:spPr>
            <a:xfrm>
              <a:off x="3210768" y="3325304"/>
              <a:ext cx="3009600" cy="4518000"/>
            </a:xfrm>
            <a:prstGeom prst="rect">
              <a:avLst/>
            </a:prstGeom>
            <a:solidFill>
              <a:srgbClr val="009BDE">
                <a:alpha val="50196"/>
              </a:srgbClr>
            </a:solidFill>
            <a:ln>
              <a:solidFill>
                <a:srgbClr val="26367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17600"/>
              <a:r>
                <a:rPr lang="en-US" sz="1600" dirty="0"/>
                <a:t>400 x 600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A9AA891-D252-7446-9B4C-FB8F8118A7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210768" y="3325304"/>
              <a:ext cx="1206000" cy="4518000"/>
            </a:xfrm>
            <a:prstGeom prst="rect">
              <a:avLst/>
            </a:prstGeom>
            <a:solidFill>
              <a:srgbClr val="009BDE"/>
            </a:solidFill>
            <a:ln>
              <a:solidFill>
                <a:srgbClr val="26367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160 x 600</a:t>
              </a:r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9A061CC1-AF72-3C46-8A4B-CA4B7F34CE5B}"/>
              </a:ext>
            </a:extLst>
          </p:cNvPr>
          <p:cNvSpPr/>
          <p:nvPr/>
        </p:nvSpPr>
        <p:spPr>
          <a:xfrm>
            <a:off x="390384" y="771525"/>
            <a:ext cx="2880000" cy="1852477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85000"/>
                  <a:alpha val="42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rgbClr val="006633"/>
                </a:solidFill>
              </a:rPr>
              <a:t>Max banner file size: </a:t>
            </a:r>
            <a:r>
              <a:rPr lang="en-US" sz="1200" dirty="0">
                <a:solidFill>
                  <a:srgbClr val="006633"/>
                </a:solidFill>
              </a:rPr>
              <a:t>150kB</a:t>
            </a:r>
          </a:p>
          <a:p>
            <a:r>
              <a:rPr lang="en-US" sz="1200" b="1" dirty="0">
                <a:solidFill>
                  <a:srgbClr val="006633"/>
                </a:solidFill>
              </a:rPr>
              <a:t>SSL compliance (https://): </a:t>
            </a:r>
            <a:r>
              <a:rPr lang="en-US" sz="1200" dirty="0">
                <a:solidFill>
                  <a:srgbClr val="006633"/>
                </a:solidFill>
              </a:rPr>
              <a:t>required</a:t>
            </a:r>
          </a:p>
          <a:p>
            <a:r>
              <a:rPr lang="en-US" sz="1200" b="1" dirty="0">
                <a:solidFill>
                  <a:srgbClr val="006633"/>
                </a:solidFill>
              </a:rPr>
              <a:t>Static backup image: </a:t>
            </a:r>
            <a:r>
              <a:rPr lang="en-US" sz="1200" dirty="0">
                <a:solidFill>
                  <a:srgbClr val="006633"/>
                </a:solidFill>
              </a:rPr>
              <a:t>required</a:t>
            </a:r>
          </a:p>
          <a:p>
            <a:r>
              <a:rPr lang="en-US" sz="1200" b="1" dirty="0">
                <a:solidFill>
                  <a:srgbClr val="006633"/>
                </a:solidFill>
              </a:rPr>
              <a:t>3rd party tag types: </a:t>
            </a:r>
            <a:r>
              <a:rPr lang="en-US" sz="1200" dirty="0" err="1">
                <a:solidFill>
                  <a:srgbClr val="006633"/>
                </a:solidFill>
              </a:rPr>
              <a:t>Iframe</a:t>
            </a:r>
            <a:r>
              <a:rPr lang="en-US" sz="1200" dirty="0">
                <a:solidFill>
                  <a:srgbClr val="006633"/>
                </a:solidFill>
              </a:rPr>
              <a:t>; JavaScript. Tags must be SSL compliant. 1x1 pixels only</a:t>
            </a:r>
          </a:p>
          <a:p>
            <a:r>
              <a:rPr lang="en-US" sz="1200" b="1" dirty="0">
                <a:solidFill>
                  <a:srgbClr val="006633"/>
                </a:solidFill>
              </a:rPr>
              <a:t>Loops: </a:t>
            </a:r>
            <a:r>
              <a:rPr lang="en-US" sz="1200" dirty="0">
                <a:solidFill>
                  <a:srgbClr val="006633"/>
                </a:solidFill>
              </a:rPr>
              <a:t>maximum of 3</a:t>
            </a:r>
          </a:p>
          <a:p>
            <a:r>
              <a:rPr lang="en-US" sz="1200" b="1" dirty="0">
                <a:solidFill>
                  <a:srgbClr val="006633"/>
                </a:solidFill>
              </a:rPr>
              <a:t>Animation length: </a:t>
            </a:r>
            <a:r>
              <a:rPr lang="en-US" sz="1200" dirty="0">
                <a:solidFill>
                  <a:srgbClr val="006633"/>
                </a:solidFill>
              </a:rPr>
              <a:t>15 seconds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5876638-ADAC-9E41-8B38-54777B12FA6A}"/>
              </a:ext>
            </a:extLst>
          </p:cNvPr>
          <p:cNvSpPr/>
          <p:nvPr/>
        </p:nvSpPr>
        <p:spPr>
          <a:xfrm>
            <a:off x="379413" y="2843200"/>
            <a:ext cx="2880000" cy="3365513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93000">
                <a:schemeClr val="bg1">
                  <a:lumMod val="85000"/>
                  <a:alpha val="42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0066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200" b="1" dirty="0">
                <a:solidFill>
                  <a:srgbClr val="006633"/>
                </a:solidFill>
              </a:rPr>
              <a:t>Background / border: </a:t>
            </a:r>
            <a:r>
              <a:rPr lang="en-GB" sz="1200" dirty="0">
                <a:solidFill>
                  <a:srgbClr val="006633"/>
                </a:solidFill>
              </a:rPr>
              <a:t>Ad background must not be transparent. 1px solid border required for all ads with partially black or white background</a:t>
            </a:r>
          </a:p>
          <a:p>
            <a:r>
              <a:rPr lang="en-GB" sz="1200" b="1" dirty="0">
                <a:solidFill>
                  <a:srgbClr val="006633"/>
                </a:solidFill>
              </a:rPr>
              <a:t>User initiated features: </a:t>
            </a:r>
            <a:r>
              <a:rPr lang="en-GB" sz="1200" dirty="0">
                <a:solidFill>
                  <a:srgbClr val="006633"/>
                </a:solidFill>
              </a:rPr>
              <a:t>Rollover to expand, must include close button – close method consistent with method of expansion, must include video controls (volume, mute, play/pause) as appropriate</a:t>
            </a:r>
          </a:p>
          <a:p>
            <a:r>
              <a:rPr lang="en-GB" sz="1200" b="1" dirty="0">
                <a:solidFill>
                  <a:srgbClr val="006633"/>
                </a:solidFill>
              </a:rPr>
              <a:t>External links: </a:t>
            </a:r>
            <a:r>
              <a:rPr lang="en-GB" sz="1200" dirty="0">
                <a:solidFill>
                  <a:srgbClr val="006633"/>
                </a:solidFill>
              </a:rPr>
              <a:t>Ad must not contain external links (i.e. external CDN libraries must be removed)</a:t>
            </a:r>
          </a:p>
          <a:p>
            <a:r>
              <a:rPr lang="en-US" sz="1200" b="1" dirty="0">
                <a:solidFill>
                  <a:srgbClr val="006633"/>
                </a:solidFill>
              </a:rPr>
              <a:t>Additional requirements: </a:t>
            </a:r>
            <a:r>
              <a:rPr lang="en-GB" sz="1200" dirty="0">
                <a:solidFill>
                  <a:srgbClr val="006633"/>
                </a:solidFill>
              </a:rPr>
              <a:t>Ad Size Meta Tag and Clickthrough Meta Tag required (Available in Build Guide in “Definitions &amp; Best practices”)</a:t>
            </a:r>
            <a:endParaRPr lang="en-US" sz="1200" dirty="0">
              <a:solidFill>
                <a:srgbClr val="006633"/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9E780D37-4837-BC4C-8668-7FA942AAEBC1}"/>
              </a:ext>
            </a:extLst>
          </p:cNvPr>
          <p:cNvGrpSpPr/>
          <p:nvPr/>
        </p:nvGrpSpPr>
        <p:grpSpPr>
          <a:xfrm>
            <a:off x="3471594" y="2937002"/>
            <a:ext cx="1119008" cy="895223"/>
            <a:chOff x="3936224" y="1321527"/>
            <a:chExt cx="1119008" cy="895223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376C9AB4-2EF1-E445-8E3A-39C5FD038BC0}"/>
                </a:ext>
              </a:extLst>
            </p:cNvPr>
            <p:cNvSpPr/>
            <p:nvPr/>
          </p:nvSpPr>
          <p:spPr>
            <a:xfrm>
              <a:off x="4105836" y="1501197"/>
              <a:ext cx="949396" cy="715553"/>
            </a:xfrm>
            <a:prstGeom prst="rect">
              <a:avLst/>
            </a:prstGeom>
            <a:noFill/>
            <a:ln>
              <a:solidFill>
                <a:srgbClr val="26367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>
                  <a:solidFill>
                    <a:srgbClr val="26367E"/>
                  </a:solidFill>
                </a:rPr>
                <a:t>Expansion:</a:t>
              </a:r>
            </a:p>
            <a:p>
              <a:r>
                <a:rPr lang="en-US" sz="1200" dirty="0">
                  <a:solidFill>
                    <a:srgbClr val="26367E"/>
                  </a:solidFill>
                </a:rPr>
                <a:t>left or right</a:t>
              </a:r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C60E0F06-CB0F-4848-AC90-1428515FBD0B}"/>
                </a:ext>
              </a:extLst>
            </p:cNvPr>
            <p:cNvSpPr/>
            <p:nvPr/>
          </p:nvSpPr>
          <p:spPr>
            <a:xfrm>
              <a:off x="3936224" y="1321527"/>
              <a:ext cx="359342" cy="359340"/>
            </a:xfrm>
            <a:prstGeom prst="ellipse">
              <a:avLst/>
            </a:prstGeom>
            <a:solidFill>
              <a:srgbClr val="26367E"/>
            </a:solidFill>
            <a:ln w="381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36000"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+mj-lt"/>
                </a:rPr>
                <a:t>1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409AD788-B686-464E-8EFA-9A03E4ADD0A9}"/>
              </a:ext>
            </a:extLst>
          </p:cNvPr>
          <p:cNvGrpSpPr/>
          <p:nvPr/>
        </p:nvGrpSpPr>
        <p:grpSpPr>
          <a:xfrm>
            <a:off x="5659850" y="2937002"/>
            <a:ext cx="1131027" cy="892469"/>
            <a:chOff x="4105836" y="1321527"/>
            <a:chExt cx="1131027" cy="89246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80CB919F-C7C6-EB42-9528-5CFFAB702CFB}"/>
                </a:ext>
              </a:extLst>
            </p:cNvPr>
            <p:cNvSpPr/>
            <p:nvPr/>
          </p:nvSpPr>
          <p:spPr>
            <a:xfrm>
              <a:off x="4105836" y="1501196"/>
              <a:ext cx="949396" cy="712800"/>
            </a:xfrm>
            <a:prstGeom prst="rect">
              <a:avLst/>
            </a:prstGeom>
            <a:noFill/>
            <a:ln>
              <a:solidFill>
                <a:srgbClr val="247E8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>
                  <a:solidFill>
                    <a:srgbClr val="247E8B"/>
                  </a:solidFill>
                </a:rPr>
                <a:t>Expansion:</a:t>
              </a:r>
            </a:p>
            <a:p>
              <a:r>
                <a:rPr lang="en-US" sz="1200" dirty="0">
                  <a:solidFill>
                    <a:srgbClr val="247E8B"/>
                  </a:solidFill>
                </a:rPr>
                <a:t>up or down</a:t>
              </a:r>
            </a:p>
          </p:txBody>
        </p:sp>
        <p:sp>
          <p:nvSpPr>
            <p:cNvPr id="28" name="Oval 27">
              <a:extLst>
                <a:ext uri="{FF2B5EF4-FFF2-40B4-BE49-F238E27FC236}">
                  <a16:creationId xmlns:a16="http://schemas.microsoft.com/office/drawing/2014/main" id="{A453B37C-9B8F-5748-B1B1-7EC431ED94CA}"/>
                </a:ext>
              </a:extLst>
            </p:cNvPr>
            <p:cNvSpPr/>
            <p:nvPr/>
          </p:nvSpPr>
          <p:spPr>
            <a:xfrm>
              <a:off x="4877521" y="1321527"/>
              <a:ext cx="359342" cy="359340"/>
            </a:xfrm>
            <a:prstGeom prst="ellipse">
              <a:avLst/>
            </a:prstGeom>
            <a:solidFill>
              <a:srgbClr val="247E8B"/>
            </a:solidFill>
            <a:ln w="381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36000"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+mj-lt"/>
                </a:rPr>
                <a:t>2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63F506D-BB25-E14A-927B-EF61DAA56843}"/>
              </a:ext>
            </a:extLst>
          </p:cNvPr>
          <p:cNvGrpSpPr/>
          <p:nvPr/>
        </p:nvGrpSpPr>
        <p:grpSpPr>
          <a:xfrm>
            <a:off x="7008523" y="780490"/>
            <a:ext cx="1811381" cy="3496518"/>
            <a:chOff x="2950559" y="2438269"/>
            <a:chExt cx="2714301" cy="451800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02375BF0-DBAD-5640-82CE-D76CBA24BA4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2950559" y="2438269"/>
              <a:ext cx="2710800" cy="4518000"/>
            </a:xfrm>
            <a:prstGeom prst="rect">
              <a:avLst/>
            </a:prstGeom>
            <a:solidFill>
              <a:srgbClr val="009BDE">
                <a:alpha val="50196"/>
              </a:srgbClr>
            </a:solidFill>
            <a:ln>
              <a:solidFill>
                <a:srgbClr val="26367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88900"/>
              <a:r>
                <a:rPr lang="en-US" sz="1600" dirty="0"/>
                <a:t>360 x 600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EB4E6D5C-BCA8-C74D-9B2D-B3C42C9DDCB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757660" y="2438269"/>
              <a:ext cx="907200" cy="4518000"/>
            </a:xfrm>
            <a:prstGeom prst="rect">
              <a:avLst/>
            </a:prstGeom>
            <a:solidFill>
              <a:srgbClr val="009BDE"/>
            </a:solidFill>
            <a:ln>
              <a:solidFill>
                <a:srgbClr val="26367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120 x 600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7348BCA9-DCB8-BF4C-A986-FA1E76EECF44}"/>
              </a:ext>
            </a:extLst>
          </p:cNvPr>
          <p:cNvGrpSpPr>
            <a:grpSpLocks noChangeAspect="1"/>
          </p:cNvGrpSpPr>
          <p:nvPr/>
        </p:nvGrpSpPr>
        <p:grpSpPr>
          <a:xfrm>
            <a:off x="3865504" y="4482342"/>
            <a:ext cx="2925373" cy="1755224"/>
            <a:chOff x="5299402" y="2219162"/>
            <a:chExt cx="3780000" cy="2267999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12DCC05-6E0F-B44A-9EAF-03CC8B1FE3B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99402" y="2219162"/>
              <a:ext cx="3780000" cy="2267999"/>
            </a:xfrm>
            <a:prstGeom prst="rect">
              <a:avLst/>
            </a:prstGeom>
            <a:solidFill>
              <a:srgbClr val="009BDE">
                <a:alpha val="50196"/>
              </a:srgbClr>
            </a:solidFill>
            <a:ln>
              <a:solidFill>
                <a:srgbClr val="26367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1600" dirty="0"/>
                <a:t>500 x 300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E0FF29-1379-4B41-9142-E0213C297EE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299402" y="2219162"/>
              <a:ext cx="2268000" cy="1893599"/>
            </a:xfrm>
            <a:prstGeom prst="rect">
              <a:avLst/>
            </a:prstGeom>
            <a:solidFill>
              <a:srgbClr val="009BDE"/>
            </a:solidFill>
            <a:ln>
              <a:solidFill>
                <a:srgbClr val="26367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300 x 250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730B3C3-FCF3-F545-B50C-4F2CB6962572}"/>
              </a:ext>
            </a:extLst>
          </p:cNvPr>
          <p:cNvGrpSpPr/>
          <p:nvPr/>
        </p:nvGrpSpPr>
        <p:grpSpPr>
          <a:xfrm>
            <a:off x="3432914" y="776085"/>
            <a:ext cx="3363428" cy="1687715"/>
            <a:chOff x="596897" y="4242798"/>
            <a:chExt cx="5040000" cy="218076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3E830B4-B0C6-9D45-ADFE-CDF34FF583B9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897" y="4242798"/>
              <a:ext cx="5040000" cy="2180769"/>
            </a:xfrm>
            <a:prstGeom prst="rect">
              <a:avLst/>
            </a:prstGeom>
            <a:solidFill>
              <a:srgbClr val="009BDE">
                <a:alpha val="50196"/>
              </a:srgbClr>
            </a:solidFill>
            <a:ln>
              <a:solidFill>
                <a:srgbClr val="26367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1600" dirty="0"/>
                <a:t>728 x 315</a:t>
              </a:r>
            </a:p>
            <a:p>
              <a:pPr algn="ctr"/>
              <a:endParaRPr lang="en-US" sz="16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E9D476D-8EDD-524E-9E8B-DA557CA7A3A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96897" y="4242799"/>
              <a:ext cx="5040000" cy="623077"/>
            </a:xfrm>
            <a:prstGeom prst="rect">
              <a:avLst/>
            </a:prstGeom>
            <a:solidFill>
              <a:srgbClr val="009BDE"/>
            </a:solidFill>
            <a:ln>
              <a:solidFill>
                <a:srgbClr val="26367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728 x 90</a:t>
              </a: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A13647F-FDE3-9340-9152-804CA960985B}"/>
              </a:ext>
            </a:extLst>
          </p:cNvPr>
          <p:cNvGrpSpPr/>
          <p:nvPr/>
        </p:nvGrpSpPr>
        <p:grpSpPr>
          <a:xfrm>
            <a:off x="7226904" y="4520998"/>
            <a:ext cx="4084164" cy="1687715"/>
            <a:chOff x="5149105" y="2190928"/>
            <a:chExt cx="6120000" cy="218076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78A3A991-A6D4-D34B-8E22-3BD5F7D61B7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229105" y="2190928"/>
              <a:ext cx="5040000" cy="2180769"/>
            </a:xfrm>
            <a:prstGeom prst="rect">
              <a:avLst/>
            </a:prstGeom>
            <a:solidFill>
              <a:srgbClr val="009BDE">
                <a:alpha val="50196"/>
              </a:srgbClr>
            </a:solidFill>
            <a:ln>
              <a:solidFill>
                <a:srgbClr val="26367E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1600" dirty="0"/>
                <a:t>728 x 315</a:t>
              </a:r>
            </a:p>
            <a:p>
              <a:pPr algn="ctr"/>
              <a:endParaRPr lang="en-US" sz="4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D7C705FD-8915-8A46-B272-C1DD2E161AA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149105" y="2190928"/>
              <a:ext cx="6120000" cy="1576800"/>
            </a:xfrm>
            <a:prstGeom prst="rect">
              <a:avLst/>
            </a:prstGeom>
            <a:solidFill>
              <a:srgbClr val="009BDE"/>
            </a:solidFill>
            <a:ln>
              <a:solidFill>
                <a:srgbClr val="26367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dirty="0"/>
                <a:t>970 x 250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6C414B7B-BDB8-2046-A9AD-4A4BE446F177}"/>
              </a:ext>
            </a:extLst>
          </p:cNvPr>
          <p:cNvGrpSpPr/>
          <p:nvPr/>
        </p:nvGrpSpPr>
        <p:grpSpPr>
          <a:xfrm>
            <a:off x="9906472" y="293121"/>
            <a:ext cx="1798166" cy="284729"/>
            <a:chOff x="9906001" y="768251"/>
            <a:chExt cx="1798166" cy="284729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121C65B-85A0-AC4D-80A7-9D595CB47221}"/>
                </a:ext>
              </a:extLst>
            </p:cNvPr>
            <p:cNvSpPr/>
            <p:nvPr/>
          </p:nvSpPr>
          <p:spPr>
            <a:xfrm>
              <a:off x="9914967" y="779923"/>
              <a:ext cx="1789200" cy="273057"/>
            </a:xfrm>
            <a:prstGeom prst="rect">
              <a:avLst/>
            </a:prstGeom>
            <a:gradFill flip="none" rotWithShape="1">
              <a:gsLst>
                <a:gs pos="0">
                  <a:srgbClr val="006633"/>
                </a:gs>
                <a:gs pos="100000">
                  <a:srgbClr val="B7C72A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E953C486-32D0-0143-9ABB-58A6AC730264}"/>
                </a:ext>
              </a:extLst>
            </p:cNvPr>
            <p:cNvSpPr txBox="1"/>
            <p:nvPr/>
          </p:nvSpPr>
          <p:spPr>
            <a:xfrm>
              <a:off x="9906001" y="768251"/>
              <a:ext cx="1281600" cy="261610"/>
            </a:xfrm>
            <a:prstGeom prst="rect">
              <a:avLst/>
            </a:prstGeom>
            <a:noFill/>
          </p:spPr>
          <p:txBody>
            <a:bodyPr wrap="square" rIns="0" rtlCol="0" anchor="ctr">
              <a:spAutoFit/>
            </a:bodyPr>
            <a:lstStyle/>
            <a:p>
              <a:pPr algn="r"/>
              <a:r>
                <a:rPr lang="en-US" sz="1100" dirty="0">
                  <a:solidFill>
                    <a:schemeClr val="bg1"/>
                  </a:solidFill>
                  <a:latin typeface="+mj-lt"/>
                </a:rPr>
                <a:t>HTML5 Rich Media</a:t>
              </a:r>
            </a:p>
          </p:txBody>
        </p:sp>
      </p:grpSp>
      <p:sp>
        <p:nvSpPr>
          <p:cNvPr id="29" name="Oval 28">
            <a:extLst>
              <a:ext uri="{FF2B5EF4-FFF2-40B4-BE49-F238E27FC236}">
                <a16:creationId xmlns:a16="http://schemas.microsoft.com/office/drawing/2014/main" id="{2DEEB973-AF2F-814F-9BAC-12ED93C556D2}"/>
              </a:ext>
            </a:extLst>
          </p:cNvPr>
          <p:cNvSpPr/>
          <p:nvPr/>
        </p:nvSpPr>
        <p:spPr>
          <a:xfrm>
            <a:off x="6879086" y="657848"/>
            <a:ext cx="359342" cy="359340"/>
          </a:xfrm>
          <a:prstGeom prst="ellipse">
            <a:avLst/>
          </a:prstGeom>
          <a:solidFill>
            <a:srgbClr val="26367E"/>
          </a:solidFill>
          <a:ln w="381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868A2A31-D605-A041-8833-3405509A1928}"/>
              </a:ext>
            </a:extLst>
          </p:cNvPr>
          <p:cNvSpPr/>
          <p:nvPr/>
        </p:nvSpPr>
        <p:spPr>
          <a:xfrm>
            <a:off x="11097683" y="653432"/>
            <a:ext cx="359342" cy="359340"/>
          </a:xfrm>
          <a:prstGeom prst="ellipse">
            <a:avLst/>
          </a:prstGeom>
          <a:solidFill>
            <a:srgbClr val="26367E"/>
          </a:solidFill>
          <a:ln w="381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37F0B29-F5E7-6748-802E-F12235308E05}"/>
              </a:ext>
            </a:extLst>
          </p:cNvPr>
          <p:cNvSpPr/>
          <p:nvPr/>
        </p:nvSpPr>
        <p:spPr>
          <a:xfrm>
            <a:off x="6578914" y="4350293"/>
            <a:ext cx="359342" cy="359340"/>
          </a:xfrm>
          <a:prstGeom prst="ellipse">
            <a:avLst/>
          </a:prstGeom>
          <a:solidFill>
            <a:srgbClr val="247E8B"/>
          </a:solidFill>
          <a:ln w="381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20EB0DD-9502-BC49-B37F-7DC188CFFAB6}"/>
              </a:ext>
            </a:extLst>
          </p:cNvPr>
          <p:cNvSpPr/>
          <p:nvPr/>
        </p:nvSpPr>
        <p:spPr>
          <a:xfrm>
            <a:off x="6573947" y="2236233"/>
            <a:ext cx="359342" cy="359340"/>
          </a:xfrm>
          <a:prstGeom prst="ellipse">
            <a:avLst/>
          </a:prstGeom>
          <a:solidFill>
            <a:srgbClr val="247E8B"/>
          </a:solidFill>
          <a:ln w="381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0301064-BD26-E443-9A62-606789F9E12C}"/>
              </a:ext>
            </a:extLst>
          </p:cNvPr>
          <p:cNvSpPr/>
          <p:nvPr/>
        </p:nvSpPr>
        <p:spPr>
          <a:xfrm>
            <a:off x="7817160" y="5985286"/>
            <a:ext cx="359342" cy="359340"/>
          </a:xfrm>
          <a:prstGeom prst="ellipse">
            <a:avLst/>
          </a:prstGeom>
          <a:solidFill>
            <a:srgbClr val="247E8B"/>
          </a:solidFill>
          <a:ln w="381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0E0BBB6C-E495-C845-87FC-182AF04C43B2}"/>
              </a:ext>
            </a:extLst>
          </p:cNvPr>
          <p:cNvSpPr>
            <a:spLocks/>
          </p:cNvSpPr>
          <p:nvPr/>
        </p:nvSpPr>
        <p:spPr>
          <a:xfrm>
            <a:off x="4754629" y="3233416"/>
            <a:ext cx="684000" cy="479310"/>
          </a:xfrm>
          <a:prstGeom prst="rect">
            <a:avLst/>
          </a:prstGeom>
          <a:solidFill>
            <a:srgbClr val="009BDE"/>
          </a:solidFill>
          <a:ln>
            <a:solidFill>
              <a:srgbClr val="2636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w x h</a:t>
            </a:r>
          </a:p>
        </p:txBody>
      </p:sp>
    </p:spTree>
    <p:extLst>
      <p:ext uri="{BB962C8B-B14F-4D97-AF65-F5344CB8AC3E}">
        <p14:creationId xmlns:p14="http://schemas.microsoft.com/office/powerpoint/2010/main" val="18625513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ln>
            <a:noFill/>
          </a:ln>
        </p:spPr>
        <p:txBody>
          <a:bodyPr/>
          <a:lstStyle/>
          <a:p>
            <a:r>
              <a:rPr lang="en-GB" dirty="0">
                <a:solidFill>
                  <a:srgbClr val="FFFFFF"/>
                </a:solidFill>
              </a:rPr>
              <a:t>Sky </a:t>
            </a:r>
            <a:r>
              <a:rPr lang="en-GB" dirty="0" err="1">
                <a:solidFill>
                  <a:srgbClr val="FFFFFF"/>
                </a:solidFill>
              </a:rPr>
              <a:t>AdVance</a:t>
            </a:r>
            <a:r>
              <a:rPr lang="en-GB" dirty="0">
                <a:solidFill>
                  <a:srgbClr val="FFFFFF"/>
                </a:solidFill>
              </a:rPr>
              <a:t> Video Ad Specs</a:t>
            </a: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1DA48BC-A11B-9443-997D-E73B9CA47AD6}"/>
              </a:ext>
            </a:extLst>
          </p:cNvPr>
          <p:cNvSpPr txBox="1"/>
          <p:nvPr/>
        </p:nvSpPr>
        <p:spPr>
          <a:xfrm>
            <a:off x="596898" y="3818406"/>
            <a:ext cx="10510839" cy="523220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400" dirty="0">
                <a:solidFill>
                  <a:srgbClr val="FFFFFF"/>
                </a:solidFill>
                <a:latin typeface="+mj-lt"/>
              </a:rPr>
              <a:t>Please note: </a:t>
            </a:r>
            <a:r>
              <a:rPr lang="en-GB" sz="1400" dirty="0">
                <a:solidFill>
                  <a:srgbClr val="FFFFFF"/>
                </a:solidFill>
              </a:rPr>
              <a:t>the specs below will receive the greatest distribution across the exchanges. Please work with your campaign manager if an advertiser wants to utilise a creative spec that is not included in this sheet. </a:t>
            </a:r>
          </a:p>
        </p:txBody>
      </p:sp>
    </p:spTree>
    <p:extLst>
      <p:ext uri="{BB962C8B-B14F-4D97-AF65-F5344CB8AC3E}">
        <p14:creationId xmlns:p14="http://schemas.microsoft.com/office/powerpoint/2010/main" val="34032632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/>
            </a:gs>
            <a:gs pos="100000">
              <a:schemeClr val="accent3"/>
            </a:gs>
          </a:gsLst>
          <a:lin ang="2064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Sky </a:t>
            </a:r>
            <a:r>
              <a:rPr lang="en-US" dirty="0" err="1"/>
              <a:t>AdVance</a:t>
            </a:r>
            <a:r>
              <a:rPr lang="en-US" dirty="0"/>
              <a:t> – Video</a:t>
            </a:r>
            <a:br>
              <a:rPr lang="en-US" dirty="0"/>
            </a:br>
            <a:endParaRPr lang="en-US" sz="1800" dirty="0">
              <a:latin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3C807D-42FA-D446-B3C8-A1BF9567C60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111"/>
          <a:stretch/>
        </p:blipFill>
        <p:spPr>
          <a:xfrm>
            <a:off x="6039604" y="3291681"/>
            <a:ext cx="5665034" cy="2826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651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253D89E-CAEA-ED40-A337-E186CAAE70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gradFill flip="none" rotWithShape="1">
                  <a:gsLst>
                    <a:gs pos="0">
                      <a:srgbClr val="006633"/>
                    </a:gs>
                    <a:gs pos="100000">
                      <a:srgbClr val="B7C72A"/>
                    </a:gs>
                  </a:gsLst>
                  <a:lin ang="0" scaled="1"/>
                  <a:tileRect/>
                </a:gradFill>
              </a:rPr>
              <a:t>In-stream Linear Video</a:t>
            </a:r>
            <a:br>
              <a:rPr lang="en-GB" dirty="0">
                <a:gradFill flip="none" rotWithShape="1">
                  <a:gsLst>
                    <a:gs pos="0">
                      <a:srgbClr val="006633"/>
                    </a:gs>
                    <a:gs pos="100000">
                      <a:srgbClr val="B7C72A"/>
                    </a:gs>
                  </a:gsLst>
                  <a:lin ang="0" scaled="1"/>
                  <a:tileRect/>
                </a:gradFill>
              </a:rPr>
            </a:br>
            <a:r>
              <a:rPr lang="en-GB" dirty="0">
                <a:gradFill flip="none" rotWithShape="1">
                  <a:gsLst>
                    <a:gs pos="0">
                      <a:srgbClr val="006633"/>
                    </a:gs>
                    <a:gs pos="100000">
                      <a:srgbClr val="B7C72A"/>
                    </a:gs>
                  </a:gsLst>
                  <a:lin ang="0" scaled="1"/>
                  <a:tileRect/>
                </a:gradFill>
              </a:rPr>
              <a:t>In-stream Dynamic or Interactive Video (VPAID)</a:t>
            </a:r>
            <a:br>
              <a:rPr lang="en-GB" dirty="0">
                <a:gradFill flip="none" rotWithShape="1">
                  <a:gsLst>
                    <a:gs pos="0">
                      <a:srgbClr val="006633"/>
                    </a:gs>
                    <a:gs pos="100000">
                      <a:srgbClr val="B7C72A"/>
                    </a:gs>
                  </a:gsLst>
                  <a:lin ang="0" scaled="1"/>
                  <a:tileRect/>
                </a:gradFill>
              </a:rPr>
            </a:br>
            <a:r>
              <a:rPr lang="en-GB" dirty="0">
                <a:gradFill flip="none" rotWithShape="1">
                  <a:gsLst>
                    <a:gs pos="0">
                      <a:srgbClr val="006633"/>
                    </a:gs>
                    <a:gs pos="100000">
                      <a:srgbClr val="B7C72A"/>
                    </a:gs>
                  </a:gsLst>
                  <a:lin ang="0" scaled="1"/>
                  <a:tileRect/>
                </a:gradFill>
              </a:rPr>
              <a:t>(Pre-, Mid-, Post-roll)</a:t>
            </a:r>
            <a:endParaRPr lang="en-US" dirty="0">
              <a:gradFill flip="none" rotWithShape="1">
                <a:gsLst>
                  <a:gs pos="0">
                    <a:srgbClr val="006633"/>
                  </a:gs>
                  <a:gs pos="100000">
                    <a:srgbClr val="B7C72A"/>
                  </a:gs>
                </a:gsLst>
                <a:lin ang="0" scaled="1"/>
                <a:tileRect/>
              </a:gra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F77CFF1-F729-4740-ADD6-2B73C2C38969}"/>
              </a:ext>
            </a:extLst>
          </p:cNvPr>
          <p:cNvGrpSpPr/>
          <p:nvPr/>
        </p:nvGrpSpPr>
        <p:grpSpPr>
          <a:xfrm>
            <a:off x="379412" y="2479776"/>
            <a:ext cx="10945813" cy="2880000"/>
            <a:chOff x="379412" y="2148079"/>
            <a:chExt cx="10945813" cy="28800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A93B4BFD-1F7E-0445-AB3E-6191AAE69F39}"/>
                </a:ext>
              </a:extLst>
            </p:cNvPr>
            <p:cNvSpPr/>
            <p:nvPr/>
          </p:nvSpPr>
          <p:spPr>
            <a:xfrm>
              <a:off x="379412" y="2148079"/>
              <a:ext cx="2880000" cy="2880000"/>
            </a:xfrm>
            <a:prstGeom prst="rect">
              <a:avLst/>
            </a:prstGeom>
            <a:solidFill>
              <a:srgbClr val="006633">
                <a:alpha val="89804"/>
              </a:srgbClr>
            </a:solidFill>
            <a:ln>
              <a:solidFill>
                <a:srgbClr val="00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>
                  <a:solidFill>
                    <a:schemeClr val="bg1"/>
                  </a:solidFill>
                </a:rPr>
                <a:t>Ad Size: </a:t>
              </a:r>
            </a:p>
            <a:p>
              <a:r>
                <a:rPr lang="en-US" sz="1200" dirty="0">
                  <a:solidFill>
                    <a:schemeClr val="bg1"/>
                  </a:solidFill>
                </a:rPr>
                <a:t>4:3 Aspect Ratio Sizes</a:t>
              </a:r>
            </a:p>
            <a:p>
              <a:r>
                <a:rPr lang="en-US" sz="1200" dirty="0">
                  <a:solidFill>
                    <a:schemeClr val="bg1"/>
                  </a:solidFill>
                </a:rPr>
                <a:t>16:9 Aspect Ratio Sizes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8E84085A-DAE0-194B-B058-CE1B86704281}"/>
                </a:ext>
              </a:extLst>
            </p:cNvPr>
            <p:cNvSpPr/>
            <p:nvPr/>
          </p:nvSpPr>
          <p:spPr>
            <a:xfrm>
              <a:off x="3725416" y="2148079"/>
              <a:ext cx="4235404" cy="2880000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93000">
                  <a:schemeClr val="bg1">
                    <a:lumMod val="85000"/>
                    <a:alpha val="4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00663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b="1" dirty="0">
                  <a:solidFill>
                    <a:srgbClr val="006633"/>
                  </a:solidFill>
                </a:rPr>
                <a:t>Max video asset / banner file size: </a:t>
              </a:r>
              <a:r>
                <a:rPr lang="en-US" sz="1200" dirty="0">
                  <a:solidFill>
                    <a:srgbClr val="006633"/>
                  </a:solidFill>
                </a:rPr>
                <a:t>25MB</a:t>
              </a:r>
            </a:p>
            <a:p>
              <a:r>
                <a:rPr lang="en-US" sz="1200" b="1" dirty="0">
                  <a:solidFill>
                    <a:srgbClr val="006633"/>
                  </a:solidFill>
                </a:rPr>
                <a:t>Animation length: </a:t>
              </a:r>
              <a:r>
                <a:rPr lang="en-US" sz="1200" dirty="0">
                  <a:solidFill>
                    <a:srgbClr val="006633"/>
                  </a:solidFill>
                </a:rPr>
                <a:t>min 15s, max 30s</a:t>
              </a:r>
            </a:p>
            <a:p>
              <a:r>
                <a:rPr lang="en-US" sz="1200" b="1" dirty="0">
                  <a:solidFill>
                    <a:srgbClr val="006633"/>
                  </a:solidFill>
                </a:rPr>
                <a:t>Recommended ad formats: </a:t>
              </a:r>
              <a:r>
                <a:rPr lang="en-GB" sz="1200" dirty="0">
                  <a:solidFill>
                    <a:srgbClr val="006633"/>
                  </a:solidFill>
                </a:rPr>
                <a:t>.</a:t>
              </a:r>
              <a:r>
                <a:rPr lang="en-GB" sz="1200" dirty="0" err="1">
                  <a:solidFill>
                    <a:srgbClr val="006633"/>
                  </a:solidFill>
                </a:rPr>
                <a:t>flv</a:t>
              </a:r>
              <a:r>
                <a:rPr lang="en-GB" sz="1200" dirty="0">
                  <a:solidFill>
                    <a:srgbClr val="006633"/>
                  </a:solidFill>
                </a:rPr>
                <a:t>, .mp4, .</a:t>
              </a:r>
              <a:r>
                <a:rPr lang="en-GB" sz="1200" dirty="0" err="1">
                  <a:solidFill>
                    <a:srgbClr val="006633"/>
                  </a:solidFill>
                </a:rPr>
                <a:t>mov</a:t>
              </a:r>
              <a:br>
                <a:rPr lang="en-GB" sz="1200" dirty="0">
                  <a:solidFill>
                    <a:srgbClr val="006633"/>
                  </a:solidFill>
                </a:rPr>
              </a:br>
              <a:r>
                <a:rPr lang="en-GB" sz="1200" dirty="0">
                  <a:solidFill>
                    <a:srgbClr val="006633"/>
                  </a:solidFill>
                </a:rPr>
                <a:t>(using H.264 Codec) </a:t>
              </a:r>
            </a:p>
            <a:p>
              <a:r>
                <a:rPr lang="en-GB" sz="1200" b="1" dirty="0">
                  <a:solidFill>
                    <a:srgbClr val="006633"/>
                  </a:solidFill>
                </a:rPr>
                <a:t>Audio codec: </a:t>
              </a:r>
              <a:r>
                <a:rPr lang="en-GB" sz="1200" dirty="0">
                  <a:solidFill>
                    <a:srgbClr val="006633"/>
                  </a:solidFill>
                </a:rPr>
                <a:t>AAC</a:t>
              </a:r>
            </a:p>
            <a:p>
              <a:r>
                <a:rPr lang="en-GB" sz="1200" b="1" dirty="0">
                  <a:solidFill>
                    <a:srgbClr val="006633"/>
                  </a:solidFill>
                </a:rPr>
                <a:t>Tag types: </a:t>
              </a:r>
              <a:r>
                <a:rPr lang="en-GB" sz="1200" dirty="0">
                  <a:solidFill>
                    <a:srgbClr val="006633"/>
                  </a:solidFill>
                </a:rPr>
                <a:t>1x1 pixels only</a:t>
              </a:r>
            </a:p>
            <a:p>
              <a:r>
                <a:rPr lang="en-GB" sz="1200" b="1" dirty="0">
                  <a:solidFill>
                    <a:srgbClr val="006633"/>
                  </a:solidFill>
                </a:rPr>
                <a:t>Max frame rate: </a:t>
              </a:r>
              <a:r>
                <a:rPr lang="en-GB" sz="1200" dirty="0">
                  <a:solidFill>
                    <a:srgbClr val="006633"/>
                  </a:solidFill>
                </a:rPr>
                <a:t>30 fps</a:t>
              </a:r>
            </a:p>
            <a:p>
              <a:r>
                <a:rPr lang="en-GB" sz="1200" b="1" dirty="0">
                  <a:solidFill>
                    <a:srgbClr val="006633"/>
                  </a:solidFill>
                </a:rPr>
                <a:t>3rd party tags: </a:t>
              </a:r>
              <a:r>
                <a:rPr lang="en-GB" sz="1200" dirty="0">
                  <a:solidFill>
                    <a:srgbClr val="006633"/>
                  </a:solidFill>
                </a:rPr>
                <a:t>accepted (max of two tags). 1x1 pixels only</a:t>
              </a:r>
            </a:p>
            <a:p>
              <a:r>
                <a:rPr lang="en-GB" sz="1200" b="1" dirty="0">
                  <a:solidFill>
                    <a:srgbClr val="006633"/>
                  </a:solidFill>
                </a:rPr>
                <a:t>Additional requirements: </a:t>
              </a:r>
              <a:r>
                <a:rPr lang="en-GB" sz="1200" dirty="0">
                  <a:solidFill>
                    <a:srgbClr val="006633"/>
                  </a:solidFill>
                </a:rPr>
                <a:t>Optimised for web and mobile: video must have De-Interlaced and / or Progressive settings selected</a:t>
              </a:r>
              <a:endParaRPr lang="en-US" sz="1200" dirty="0">
                <a:solidFill>
                  <a:srgbClr val="006633"/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6C37385-EB60-374F-9770-2FAE52541593}"/>
                </a:ext>
              </a:extLst>
            </p:cNvPr>
            <p:cNvSpPr/>
            <p:nvPr/>
          </p:nvSpPr>
          <p:spPr>
            <a:xfrm>
              <a:off x="8445225" y="3654714"/>
              <a:ext cx="2880000" cy="1366085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93000">
                  <a:schemeClr val="bg1">
                    <a:lumMod val="85000"/>
                    <a:alpha val="4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247E8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200" b="1" dirty="0">
                  <a:solidFill>
                    <a:srgbClr val="247E8B"/>
                  </a:solidFill>
                </a:rPr>
                <a:t>In-stream Linear Video (Pre-, Mid-, Post-roll)  ONLY</a:t>
              </a:r>
            </a:p>
            <a:p>
              <a:endParaRPr lang="en-GB" sz="1200" b="1" dirty="0">
                <a:solidFill>
                  <a:srgbClr val="247E8B"/>
                </a:solidFill>
              </a:endParaRPr>
            </a:p>
            <a:p>
              <a:r>
                <a:rPr lang="en-GB" sz="1200" b="1" dirty="0">
                  <a:solidFill>
                    <a:srgbClr val="247E8B"/>
                  </a:solidFill>
                </a:rPr>
                <a:t>User initiated features: </a:t>
              </a:r>
              <a:r>
                <a:rPr lang="en-GB" sz="1200" dirty="0">
                  <a:solidFill>
                    <a:srgbClr val="247E8B"/>
                  </a:solidFill>
                </a:rPr>
                <a:t>not applicable</a:t>
              </a:r>
              <a:endParaRPr lang="en-US" sz="1200" dirty="0">
                <a:solidFill>
                  <a:srgbClr val="247E8B"/>
                </a:solidFill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60F51D5-A030-2D47-954A-4405AD141203}"/>
                </a:ext>
              </a:extLst>
            </p:cNvPr>
            <p:cNvSpPr/>
            <p:nvPr/>
          </p:nvSpPr>
          <p:spPr>
            <a:xfrm>
              <a:off x="8445225" y="2148079"/>
              <a:ext cx="2880000" cy="1366085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93000">
                  <a:schemeClr val="bg1">
                    <a:lumMod val="85000"/>
                    <a:alpha val="42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rgbClr val="26367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200" b="1" dirty="0">
                  <a:solidFill>
                    <a:srgbClr val="26367E"/>
                  </a:solidFill>
                </a:rPr>
                <a:t>In-stream Dynamic or Interactive Video (VPAID) (Pre-, Mid-, Post-roll) ONLY</a:t>
              </a:r>
            </a:p>
            <a:p>
              <a:endParaRPr lang="en-GB" sz="1200" b="1" dirty="0">
                <a:solidFill>
                  <a:srgbClr val="26367E"/>
                </a:solidFill>
              </a:endParaRPr>
            </a:p>
            <a:p>
              <a:r>
                <a:rPr lang="en-GB" sz="1200" b="1" dirty="0">
                  <a:solidFill>
                    <a:srgbClr val="26367E"/>
                  </a:solidFill>
                </a:rPr>
                <a:t>User initiated features: </a:t>
              </a:r>
              <a:r>
                <a:rPr lang="en-GB" sz="1200" dirty="0">
                  <a:solidFill>
                    <a:srgbClr val="26367E"/>
                  </a:solidFill>
                </a:rPr>
                <a:t>Microsites, Overlay, Ad Selectors, Ad Extenders, Ad Selectors 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BF693398-7364-934A-B31D-DCBB10F3ADBF}"/>
              </a:ext>
            </a:extLst>
          </p:cNvPr>
          <p:cNvGrpSpPr/>
          <p:nvPr/>
        </p:nvGrpSpPr>
        <p:grpSpPr>
          <a:xfrm>
            <a:off x="9906472" y="293121"/>
            <a:ext cx="1798166" cy="284729"/>
            <a:chOff x="9906001" y="768251"/>
            <a:chExt cx="1798166" cy="284729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0B01288-50DE-DC4D-89B7-14BAD3062D5E}"/>
                </a:ext>
              </a:extLst>
            </p:cNvPr>
            <p:cNvSpPr/>
            <p:nvPr/>
          </p:nvSpPr>
          <p:spPr>
            <a:xfrm>
              <a:off x="9914967" y="779923"/>
              <a:ext cx="1789200" cy="273057"/>
            </a:xfrm>
            <a:prstGeom prst="rect">
              <a:avLst/>
            </a:prstGeom>
            <a:gradFill flip="none" rotWithShape="1">
              <a:gsLst>
                <a:gs pos="0">
                  <a:srgbClr val="006633"/>
                </a:gs>
                <a:gs pos="100000">
                  <a:srgbClr val="B7C72A"/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FD7D875-125E-8446-ADC3-2285C697B55F}"/>
                </a:ext>
              </a:extLst>
            </p:cNvPr>
            <p:cNvSpPr txBox="1"/>
            <p:nvPr/>
          </p:nvSpPr>
          <p:spPr>
            <a:xfrm>
              <a:off x="9906001" y="768251"/>
              <a:ext cx="1281600" cy="261610"/>
            </a:xfrm>
            <a:prstGeom prst="rect">
              <a:avLst/>
            </a:prstGeom>
            <a:noFill/>
          </p:spPr>
          <p:txBody>
            <a:bodyPr wrap="square" rIns="0" rtlCol="0" anchor="ctr">
              <a:spAutoFit/>
            </a:bodyPr>
            <a:lstStyle/>
            <a:p>
              <a:pPr algn="r"/>
              <a:r>
                <a:rPr lang="en-US" sz="1100" dirty="0">
                  <a:solidFill>
                    <a:schemeClr val="bg1"/>
                  </a:solidFill>
                  <a:latin typeface="+mj-lt"/>
                </a:rPr>
                <a:t>Video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05656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0407F28-3111-D34D-9BC0-5143359A11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547824"/>
              </p:ext>
            </p:extLst>
          </p:nvPr>
        </p:nvGraphicFramePr>
        <p:xfrm>
          <a:off x="596898" y="1315358"/>
          <a:ext cx="10510839" cy="4854006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506064">
                  <a:extLst>
                    <a:ext uri="{9D8B030D-6E8A-4147-A177-3AD203B41FA5}">
                      <a16:colId xmlns:a16="http://schemas.microsoft.com/office/drawing/2014/main" val="1610229481"/>
                    </a:ext>
                  </a:extLst>
                </a:gridCol>
                <a:gridCol w="1277815">
                  <a:extLst>
                    <a:ext uri="{9D8B030D-6E8A-4147-A177-3AD203B41FA5}">
                      <a16:colId xmlns:a16="http://schemas.microsoft.com/office/drawing/2014/main" val="2313139967"/>
                    </a:ext>
                  </a:extLst>
                </a:gridCol>
                <a:gridCol w="872696">
                  <a:extLst>
                    <a:ext uri="{9D8B030D-6E8A-4147-A177-3AD203B41FA5}">
                      <a16:colId xmlns:a16="http://schemas.microsoft.com/office/drawing/2014/main" val="2427190041"/>
                    </a:ext>
                  </a:extLst>
                </a:gridCol>
                <a:gridCol w="872696">
                  <a:extLst>
                    <a:ext uri="{9D8B030D-6E8A-4147-A177-3AD203B41FA5}">
                      <a16:colId xmlns:a16="http://schemas.microsoft.com/office/drawing/2014/main" val="2076516554"/>
                    </a:ext>
                  </a:extLst>
                </a:gridCol>
                <a:gridCol w="872696">
                  <a:extLst>
                    <a:ext uri="{9D8B030D-6E8A-4147-A177-3AD203B41FA5}">
                      <a16:colId xmlns:a16="http://schemas.microsoft.com/office/drawing/2014/main" val="2970695933"/>
                    </a:ext>
                  </a:extLst>
                </a:gridCol>
                <a:gridCol w="872696">
                  <a:extLst>
                    <a:ext uri="{9D8B030D-6E8A-4147-A177-3AD203B41FA5}">
                      <a16:colId xmlns:a16="http://schemas.microsoft.com/office/drawing/2014/main" val="4166790117"/>
                    </a:ext>
                  </a:extLst>
                </a:gridCol>
                <a:gridCol w="872696">
                  <a:extLst>
                    <a:ext uri="{9D8B030D-6E8A-4147-A177-3AD203B41FA5}">
                      <a16:colId xmlns:a16="http://schemas.microsoft.com/office/drawing/2014/main" val="3845174148"/>
                    </a:ext>
                  </a:extLst>
                </a:gridCol>
                <a:gridCol w="872696">
                  <a:extLst>
                    <a:ext uri="{9D8B030D-6E8A-4147-A177-3AD203B41FA5}">
                      <a16:colId xmlns:a16="http://schemas.microsoft.com/office/drawing/2014/main" val="4229000855"/>
                    </a:ext>
                  </a:extLst>
                </a:gridCol>
                <a:gridCol w="872696">
                  <a:extLst>
                    <a:ext uri="{9D8B030D-6E8A-4147-A177-3AD203B41FA5}">
                      <a16:colId xmlns:a16="http://schemas.microsoft.com/office/drawing/2014/main" val="463911176"/>
                    </a:ext>
                  </a:extLst>
                </a:gridCol>
                <a:gridCol w="872696">
                  <a:extLst>
                    <a:ext uri="{9D8B030D-6E8A-4147-A177-3AD203B41FA5}">
                      <a16:colId xmlns:a16="http://schemas.microsoft.com/office/drawing/2014/main" val="2529653195"/>
                    </a:ext>
                  </a:extLst>
                </a:gridCol>
                <a:gridCol w="872696">
                  <a:extLst>
                    <a:ext uri="{9D8B030D-6E8A-4147-A177-3AD203B41FA5}">
                      <a16:colId xmlns:a16="http://schemas.microsoft.com/office/drawing/2014/main" val="2655267049"/>
                    </a:ext>
                  </a:extLst>
                </a:gridCol>
                <a:gridCol w="872696">
                  <a:extLst>
                    <a:ext uri="{9D8B030D-6E8A-4147-A177-3AD203B41FA5}">
                      <a16:colId xmlns:a16="http://schemas.microsoft.com/office/drawing/2014/main" val="4027264819"/>
                    </a:ext>
                  </a:extLst>
                </a:gridCol>
              </a:tblGrid>
              <a:tr h="22789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 </a:t>
                      </a:r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Websites</a:t>
                      </a:r>
                      <a:endParaRPr lang="en-GB" sz="1100" b="1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en-GB" sz="1100" u="none" strike="noStrike" dirty="0">
                          <a:effectLst/>
                        </a:rPr>
                        <a:t>Apps</a:t>
                      </a:r>
                      <a:endParaRPr lang="en-GB" sz="1100" b="1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0650563"/>
                  </a:ext>
                </a:extLst>
              </a:tr>
              <a:tr h="534494"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endParaRPr lang="en-US" sz="1100" dirty="0"/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u="none" strike="noStrike" dirty="0">
                          <a:effectLst/>
                        </a:rPr>
                        <a:t>Sky Sports</a:t>
                      </a:r>
                      <a:endParaRPr lang="en-US" sz="1100" dirty="0"/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u="none" strike="noStrike">
                          <a:effectLst/>
                        </a:rPr>
                        <a:t>Sky News</a:t>
                      </a:r>
                      <a:endParaRPr lang="en-US" sz="1100"/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u="none" strike="noStrike" dirty="0">
                          <a:effectLst/>
                        </a:rPr>
                        <a:t>MTV</a:t>
                      </a:r>
                      <a:endParaRPr lang="en-US" sz="1100" dirty="0"/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u="none" strike="noStrike" dirty="0">
                          <a:effectLst/>
                        </a:rPr>
                        <a:t>Comedy Central</a:t>
                      </a:r>
                      <a:endParaRPr lang="en-US" sz="1100" dirty="0"/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u="none" strike="noStrike" dirty="0">
                          <a:effectLst/>
                        </a:rPr>
                        <a:t>Nick</a:t>
                      </a:r>
                      <a:endParaRPr lang="en-US" sz="1100" dirty="0"/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u="none" strike="noStrike" dirty="0">
                          <a:effectLst/>
                        </a:rPr>
                        <a:t>Nick Toons</a:t>
                      </a:r>
                      <a:endParaRPr lang="en-US" sz="1100" dirty="0"/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11704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u="none" strike="noStrike" dirty="0">
                          <a:effectLst/>
                        </a:rPr>
                        <a:t>Nick Jr</a:t>
                      </a:r>
                      <a:endParaRPr lang="en-US" sz="1100" dirty="0"/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u="none" strike="noStrike" dirty="0">
                          <a:effectLst/>
                        </a:rPr>
                        <a:t>Sky Sports</a:t>
                      </a:r>
                      <a:endParaRPr lang="en-US" sz="1100" dirty="0"/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u="none" strike="noStrike" dirty="0">
                          <a:effectLst/>
                        </a:rPr>
                        <a:t>Sky News</a:t>
                      </a:r>
                      <a:endParaRPr lang="en-US" sz="1100" dirty="0"/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100" u="none" strike="noStrike" dirty="0">
                          <a:effectLst/>
                        </a:rPr>
                        <a:t>Football Score Centre</a:t>
                      </a:r>
                      <a:endParaRPr lang="en-US" sz="1100" dirty="0"/>
                    </a:p>
                  </a:txBody>
                  <a:tcPr marL="5688" marR="5688" marT="5688" marB="0" anchor="ctr"/>
                </a:tc>
                <a:extLst>
                  <a:ext uri="{0D108BD9-81ED-4DB2-BD59-A6C34878D82A}">
                    <a16:rowId xmlns:a16="http://schemas.microsoft.com/office/drawing/2014/main" val="3913062778"/>
                  </a:ext>
                </a:extLst>
              </a:tr>
              <a:tr h="0">
                <a:tc rowSpan="10"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 dirty="0">
                          <a:effectLst/>
                        </a:rPr>
                        <a:t>Display (Standard and Rich Media)</a:t>
                      </a:r>
                      <a:endParaRPr lang="en-GB" sz="1100" b="1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vert="vert270" anchor="ctr">
                    <a:lnB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Mobile banner 320x50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extLst>
                  <a:ext uri="{0D108BD9-81ED-4DB2-BD59-A6C34878D82A}">
                    <a16:rowId xmlns:a16="http://schemas.microsoft.com/office/drawing/2014/main" val="223567557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 err="1">
                          <a:effectLst/>
                        </a:rPr>
                        <a:t>Leaderboard</a:t>
                      </a:r>
                      <a:r>
                        <a:rPr lang="en-GB" sz="1100" u="none" strike="noStrike" dirty="0">
                          <a:effectLst/>
                        </a:rPr>
                        <a:t> </a:t>
                      </a:r>
                    </a:p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728x90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effectLst/>
                          <a:latin typeface="Sky Text" panose="020B0506040202020204" pitchFamily="34" charset="0"/>
                        </a:rPr>
                        <a:t>Tablet only</a:t>
                      </a: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extLst>
                  <a:ext uri="{0D108BD9-81ED-4DB2-BD59-A6C34878D82A}">
                    <a16:rowId xmlns:a16="http://schemas.microsoft.com/office/drawing/2014/main" val="179332346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Billboard </a:t>
                      </a:r>
                    </a:p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970x250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extLst>
                  <a:ext uri="{0D108BD9-81ED-4DB2-BD59-A6C34878D82A}">
                    <a16:rowId xmlns:a16="http://schemas.microsoft.com/office/drawing/2014/main" val="1807714023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MPU </a:t>
                      </a:r>
                    </a:p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300x250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extLst>
                  <a:ext uri="{0D108BD9-81ED-4DB2-BD59-A6C34878D82A}">
                    <a16:rowId xmlns:a16="http://schemas.microsoft.com/office/drawing/2014/main" val="138331482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Double MPU 300x600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extLst>
                  <a:ext uri="{0D108BD9-81ED-4DB2-BD59-A6C34878D82A}">
                    <a16:rowId xmlns:a16="http://schemas.microsoft.com/office/drawing/2014/main" val="3870505232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1704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u="none" strike="noStrike" dirty="0">
                          <a:effectLst/>
                        </a:rPr>
                        <a:t>Billboard and MPU HPTO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extLst>
                  <a:ext uri="{0D108BD9-81ED-4DB2-BD59-A6C34878D82A}">
                    <a16:rowId xmlns:a16="http://schemas.microsoft.com/office/drawing/2014/main" val="113207469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1704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u="none" strike="noStrike" dirty="0">
                          <a:effectLst/>
                        </a:rPr>
                        <a:t>Billboard and Double MPU HPTO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extLst>
                  <a:ext uri="{0D108BD9-81ED-4DB2-BD59-A6C34878D82A}">
                    <a16:rowId xmlns:a16="http://schemas.microsoft.com/office/drawing/2014/main" val="178181026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1170432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u="none" strike="noStrike" dirty="0" err="1">
                          <a:effectLst/>
                        </a:rPr>
                        <a:t>Superheader</a:t>
                      </a:r>
                      <a:r>
                        <a:rPr lang="en-GB" sz="1100" u="none" strike="noStrike" dirty="0">
                          <a:effectLst/>
                        </a:rPr>
                        <a:t> with skins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extLst>
                  <a:ext uri="{0D108BD9-81ED-4DB2-BD59-A6C34878D82A}">
                    <a16:rowId xmlns:a16="http://schemas.microsoft.com/office/drawing/2014/main" val="2415976526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Sky Text" panose="020B0506040202020204" pitchFamily="34" charset="0"/>
                        </a:rPr>
                        <a:t>Native</a:t>
                      </a: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extLst>
                  <a:ext uri="{0D108BD9-81ED-4DB2-BD59-A6C34878D82A}">
                    <a16:rowId xmlns:a16="http://schemas.microsoft.com/office/drawing/2014/main" val="166287391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chemeClr val="tx1"/>
                          </a:solidFill>
                          <a:effectLst/>
                          <a:latin typeface="Sky Text" panose="020B0506040202020204" pitchFamily="34" charset="0"/>
                        </a:rPr>
                        <a:t>Snapchat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extLst>
                  <a:ext uri="{0D108BD9-81ED-4DB2-BD59-A6C34878D82A}">
                    <a16:rowId xmlns:a16="http://schemas.microsoft.com/office/drawing/2014/main" val="1926642238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1100" u="none" strike="noStrike" dirty="0">
                          <a:effectLst/>
                        </a:rPr>
                        <a:t>Video</a:t>
                      </a:r>
                      <a:endParaRPr lang="en-GB" sz="1100" b="1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vert="vert270" anchor="ctr">
                    <a:lnT w="952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VAST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extLst>
                  <a:ext uri="{0D108BD9-81ED-4DB2-BD59-A6C34878D82A}">
                    <a16:rowId xmlns:a16="http://schemas.microsoft.com/office/drawing/2014/main" val="278167570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u="none" strike="noStrike" dirty="0">
                          <a:effectLst/>
                        </a:rPr>
                        <a:t>VPAID</a:t>
                      </a:r>
                      <a:endParaRPr lang="en-GB" sz="1100" b="1" i="0" u="none" strike="noStrike" dirty="0">
                        <a:solidFill>
                          <a:srgbClr val="FFFFFF"/>
                        </a:solidFill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1100" b="0" i="0" u="none" strike="noStrike" dirty="0">
                          <a:effectLst/>
                          <a:latin typeface="Sky Text" panose="020B0506040202020204" pitchFamily="34" charset="0"/>
                        </a:rPr>
                        <a:t>Desktop only</a:t>
                      </a: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tc>
                  <a:txBody>
                    <a:bodyPr/>
                    <a:lstStyle/>
                    <a:p>
                      <a:pPr algn="ctr" fontAlgn="b"/>
                      <a:endParaRPr lang="en-GB" sz="1100" b="0" i="0" u="none" strike="noStrike" dirty="0">
                        <a:effectLst/>
                        <a:latin typeface="Sky Text" panose="020B0506040202020204" pitchFamily="34" charset="0"/>
                      </a:endParaRPr>
                    </a:p>
                  </a:txBody>
                  <a:tcPr marL="5688" marR="5688" marT="5688" marB="0" anchor="ctr"/>
                </a:tc>
                <a:extLst>
                  <a:ext uri="{0D108BD9-81ED-4DB2-BD59-A6C34878D82A}">
                    <a16:rowId xmlns:a16="http://schemas.microsoft.com/office/drawing/2014/main" val="42487131"/>
                  </a:ext>
                </a:extLst>
              </a:tr>
            </a:tbl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11230A9F-D355-6348-861A-DB2D412911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Websites – format overview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C969049-AC7E-CF40-9F5F-AE3BC79C6362}"/>
              </a:ext>
            </a:extLst>
          </p:cNvPr>
          <p:cNvGrpSpPr/>
          <p:nvPr/>
        </p:nvGrpSpPr>
        <p:grpSpPr>
          <a:xfrm>
            <a:off x="2638668" y="2080786"/>
            <a:ext cx="8213432" cy="3747976"/>
            <a:chOff x="2638668" y="2080786"/>
            <a:chExt cx="8213432" cy="3747976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1E37BC98-CF85-9C46-B2B3-4A30574DB677}"/>
                </a:ext>
              </a:extLst>
            </p:cNvPr>
            <p:cNvGrpSpPr/>
            <p:nvPr/>
          </p:nvGrpSpPr>
          <p:grpSpPr>
            <a:xfrm>
              <a:off x="2638668" y="2081706"/>
              <a:ext cx="321182" cy="3747056"/>
              <a:chOff x="2583804" y="2081706"/>
              <a:chExt cx="321182" cy="3747056"/>
            </a:xfrm>
          </p:grpSpPr>
          <p:pic>
            <p:nvPicPr>
              <p:cNvPr id="103" name="Picture 41" descr="Sky-icon-set-22.png">
                <a:extLst>
                  <a:ext uri="{FF2B5EF4-FFF2-40B4-BE49-F238E27FC236}">
                    <a16:creationId xmlns:a16="http://schemas.microsoft.com/office/drawing/2014/main" id="{F8CF2A6F-7B60-F843-BAF8-2B45A6AAED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2081706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5" name="Picture 41" descr="Sky-icon-set-22.png">
                <a:extLst>
                  <a:ext uri="{FF2B5EF4-FFF2-40B4-BE49-F238E27FC236}">
                    <a16:creationId xmlns:a16="http://schemas.microsoft.com/office/drawing/2014/main" id="{2A3E171D-D649-5248-AF81-0CE80EE0DE3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2430713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07" name="Picture 41" descr="Sky-icon-set-22.png">
                <a:extLst>
                  <a:ext uri="{FF2B5EF4-FFF2-40B4-BE49-F238E27FC236}">
                    <a16:creationId xmlns:a16="http://schemas.microsoft.com/office/drawing/2014/main" id="{8BCADA44-A52E-D746-BE3C-8FCABF4F37D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2772288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1" name="Picture 41" descr="Sky-icon-set-22.png">
                <a:extLst>
                  <a:ext uri="{FF2B5EF4-FFF2-40B4-BE49-F238E27FC236}">
                    <a16:creationId xmlns:a16="http://schemas.microsoft.com/office/drawing/2014/main" id="{8817EFE4-B292-064F-858B-B40DA42F90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3111758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3" name="Picture 41" descr="Sky-icon-set-22.png">
                <a:extLst>
                  <a:ext uri="{FF2B5EF4-FFF2-40B4-BE49-F238E27FC236}">
                    <a16:creationId xmlns:a16="http://schemas.microsoft.com/office/drawing/2014/main" id="{C84F7AA0-30ED-B04A-B0F2-8982EA64A5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3455645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4" name="Picture 41" descr="Sky-icon-set-22.png">
                <a:extLst>
                  <a:ext uri="{FF2B5EF4-FFF2-40B4-BE49-F238E27FC236}">
                    <a16:creationId xmlns:a16="http://schemas.microsoft.com/office/drawing/2014/main" id="{DF341442-E5DB-2D49-9B2F-E3150C6DDCE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3793723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5" name="Picture 41" descr="Sky-icon-set-22.png">
                <a:extLst>
                  <a:ext uri="{FF2B5EF4-FFF2-40B4-BE49-F238E27FC236}">
                    <a16:creationId xmlns:a16="http://schemas.microsoft.com/office/drawing/2014/main" id="{C25E1D83-11C4-744D-939C-02358F7D49F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4140945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6" name="Picture 41" descr="Sky-icon-set-22.png">
                <a:extLst>
                  <a:ext uri="{FF2B5EF4-FFF2-40B4-BE49-F238E27FC236}">
                    <a16:creationId xmlns:a16="http://schemas.microsoft.com/office/drawing/2014/main" id="{1EA7DB77-E48B-334C-B3BD-3C494AF9F0C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4475805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17" name="Picture 41" descr="Sky-icon-set-22.png">
                <a:extLst>
                  <a:ext uri="{FF2B5EF4-FFF2-40B4-BE49-F238E27FC236}">
                    <a16:creationId xmlns:a16="http://schemas.microsoft.com/office/drawing/2014/main" id="{B0542393-4CE6-A843-A6FF-18C3B9A7D9D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4820256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6" name="Picture 41" descr="Sky-icon-set-22.png">
                <a:extLst>
                  <a:ext uri="{FF2B5EF4-FFF2-40B4-BE49-F238E27FC236}">
                    <a16:creationId xmlns:a16="http://schemas.microsoft.com/office/drawing/2014/main" id="{5AD220ED-6819-864A-8BBC-B24401F171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5507580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27" name="Picture 41" descr="Sky-icon-set-22.png">
                <a:extLst>
                  <a:ext uri="{FF2B5EF4-FFF2-40B4-BE49-F238E27FC236}">
                    <a16:creationId xmlns:a16="http://schemas.microsoft.com/office/drawing/2014/main" id="{26EF42BC-FCC0-4E46-A832-9B7442802C6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5153662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128" name="Group 127">
              <a:extLst>
                <a:ext uri="{FF2B5EF4-FFF2-40B4-BE49-F238E27FC236}">
                  <a16:creationId xmlns:a16="http://schemas.microsoft.com/office/drawing/2014/main" id="{3EC0647D-5410-534E-B19A-B2F2D8BDD90D}"/>
                </a:ext>
              </a:extLst>
            </p:cNvPr>
            <p:cNvGrpSpPr/>
            <p:nvPr/>
          </p:nvGrpSpPr>
          <p:grpSpPr>
            <a:xfrm>
              <a:off x="3531732" y="2081706"/>
              <a:ext cx="321182" cy="3747056"/>
              <a:chOff x="2583804" y="2081706"/>
              <a:chExt cx="321182" cy="3747056"/>
            </a:xfrm>
          </p:grpSpPr>
          <p:pic>
            <p:nvPicPr>
              <p:cNvPr id="129" name="Picture 41" descr="Sky-icon-set-22.png">
                <a:extLst>
                  <a:ext uri="{FF2B5EF4-FFF2-40B4-BE49-F238E27FC236}">
                    <a16:creationId xmlns:a16="http://schemas.microsoft.com/office/drawing/2014/main" id="{5859875F-A0D0-464B-87C9-005AFF9A112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2081706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0" name="Picture 41" descr="Sky-icon-set-22.png">
                <a:extLst>
                  <a:ext uri="{FF2B5EF4-FFF2-40B4-BE49-F238E27FC236}">
                    <a16:creationId xmlns:a16="http://schemas.microsoft.com/office/drawing/2014/main" id="{94363433-083E-BB44-9C86-A6BCB1C5387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2430713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1" name="Picture 41" descr="Sky-icon-set-22.png">
                <a:extLst>
                  <a:ext uri="{FF2B5EF4-FFF2-40B4-BE49-F238E27FC236}">
                    <a16:creationId xmlns:a16="http://schemas.microsoft.com/office/drawing/2014/main" id="{BF00173E-9AEF-C04B-8A10-C38ADB1CEA8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2772288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3" name="Picture 41" descr="Sky-icon-set-22.png">
                <a:extLst>
                  <a:ext uri="{FF2B5EF4-FFF2-40B4-BE49-F238E27FC236}">
                    <a16:creationId xmlns:a16="http://schemas.microsoft.com/office/drawing/2014/main" id="{90EA6326-9001-144E-8305-3171AFE46A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3111758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8" name="Picture 41" descr="Sky-icon-set-22.png">
                <a:extLst>
                  <a:ext uri="{FF2B5EF4-FFF2-40B4-BE49-F238E27FC236}">
                    <a16:creationId xmlns:a16="http://schemas.microsoft.com/office/drawing/2014/main" id="{68FC1960-8437-D647-9959-401ECC50FE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3455645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39" name="Picture 41" descr="Sky-icon-set-22.png">
                <a:extLst>
                  <a:ext uri="{FF2B5EF4-FFF2-40B4-BE49-F238E27FC236}">
                    <a16:creationId xmlns:a16="http://schemas.microsoft.com/office/drawing/2014/main" id="{CC47FF5B-765E-0D4B-A1C0-6F3F572B3D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3793723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1" name="Picture 41" descr="Sky-icon-set-22.png">
                <a:extLst>
                  <a:ext uri="{FF2B5EF4-FFF2-40B4-BE49-F238E27FC236}">
                    <a16:creationId xmlns:a16="http://schemas.microsoft.com/office/drawing/2014/main" id="{61BB205A-FABF-7C41-8567-94239971ECB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4140945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3" name="Picture 41" descr="Sky-icon-set-22.png">
                <a:extLst>
                  <a:ext uri="{FF2B5EF4-FFF2-40B4-BE49-F238E27FC236}">
                    <a16:creationId xmlns:a16="http://schemas.microsoft.com/office/drawing/2014/main" id="{44314026-60CE-9246-A874-E802E18CC87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4475805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7" name="Picture 41" descr="Sky-icon-set-22.png">
                <a:extLst>
                  <a:ext uri="{FF2B5EF4-FFF2-40B4-BE49-F238E27FC236}">
                    <a16:creationId xmlns:a16="http://schemas.microsoft.com/office/drawing/2014/main" id="{0E49A9B6-7FA9-524A-A48F-7CD95E930BA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4820256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8" name="Picture 41" descr="Sky-icon-set-22.png">
                <a:extLst>
                  <a:ext uri="{FF2B5EF4-FFF2-40B4-BE49-F238E27FC236}">
                    <a16:creationId xmlns:a16="http://schemas.microsoft.com/office/drawing/2014/main" id="{9E89C864-9694-994A-B83E-119D64F1C8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5507580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149" name="Picture 41" descr="Sky-icon-set-22.png">
                <a:extLst>
                  <a:ext uri="{FF2B5EF4-FFF2-40B4-BE49-F238E27FC236}">
                    <a16:creationId xmlns:a16="http://schemas.microsoft.com/office/drawing/2014/main" id="{BF0A56AE-145F-8442-990D-44CEA5A6663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5153662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96" name="Picture 41" descr="Sky-icon-set-22.png">
              <a:extLst>
                <a:ext uri="{FF2B5EF4-FFF2-40B4-BE49-F238E27FC236}">
                  <a16:creationId xmlns:a16="http://schemas.microsoft.com/office/drawing/2014/main" id="{474C1B58-9A0A-6F47-A78F-902C2AE898A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10924" y="5507580"/>
              <a:ext cx="321182" cy="321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8" name="Picture 41" descr="Sky-icon-set-22.png">
              <a:extLst>
                <a:ext uri="{FF2B5EF4-FFF2-40B4-BE49-F238E27FC236}">
                  <a16:creationId xmlns:a16="http://schemas.microsoft.com/office/drawing/2014/main" id="{9AAA0EB8-3B91-E345-B404-614EE595E3D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1507" y="5493132"/>
              <a:ext cx="321182" cy="321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9" name="Picture 41" descr="Sky-icon-set-22.png">
              <a:extLst>
                <a:ext uri="{FF2B5EF4-FFF2-40B4-BE49-F238E27FC236}">
                  <a16:creationId xmlns:a16="http://schemas.microsoft.com/office/drawing/2014/main" id="{DCBAF838-536B-A34A-BF3D-B2EFDFFDC5D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2090" y="5507580"/>
              <a:ext cx="321182" cy="3211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200" name="Group 199">
              <a:extLst>
                <a:ext uri="{FF2B5EF4-FFF2-40B4-BE49-F238E27FC236}">
                  <a16:creationId xmlns:a16="http://schemas.microsoft.com/office/drawing/2014/main" id="{F0730B56-7B6F-1E42-9015-C5475D8E0C4D}"/>
                </a:ext>
              </a:extLst>
            </p:cNvPr>
            <p:cNvGrpSpPr/>
            <p:nvPr/>
          </p:nvGrpSpPr>
          <p:grpSpPr>
            <a:xfrm>
              <a:off x="8744790" y="2081706"/>
              <a:ext cx="321182" cy="3747056"/>
              <a:chOff x="2583804" y="2081706"/>
              <a:chExt cx="321182" cy="3747056"/>
            </a:xfrm>
          </p:grpSpPr>
          <p:pic>
            <p:nvPicPr>
              <p:cNvPr id="201" name="Picture 41" descr="Sky-icon-set-22.png">
                <a:extLst>
                  <a:ext uri="{FF2B5EF4-FFF2-40B4-BE49-F238E27FC236}">
                    <a16:creationId xmlns:a16="http://schemas.microsoft.com/office/drawing/2014/main" id="{D88C54D7-79DE-9B44-8675-EFBA905D12E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2081706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04" name="Picture 41" descr="Sky-icon-set-22.png">
                <a:extLst>
                  <a:ext uri="{FF2B5EF4-FFF2-40B4-BE49-F238E27FC236}">
                    <a16:creationId xmlns:a16="http://schemas.microsoft.com/office/drawing/2014/main" id="{95822B16-C63A-7E4B-85CF-969F57A76F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3111758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0" name="Picture 41" descr="Sky-icon-set-22.png">
                <a:extLst>
                  <a:ext uri="{FF2B5EF4-FFF2-40B4-BE49-F238E27FC236}">
                    <a16:creationId xmlns:a16="http://schemas.microsoft.com/office/drawing/2014/main" id="{A71D0583-6C10-814B-9932-3F3B91C0089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5507580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12" name="Group 211">
              <a:extLst>
                <a:ext uri="{FF2B5EF4-FFF2-40B4-BE49-F238E27FC236}">
                  <a16:creationId xmlns:a16="http://schemas.microsoft.com/office/drawing/2014/main" id="{24E9DBD8-900D-724F-B7F3-133A8E7750F9}"/>
                </a:ext>
              </a:extLst>
            </p:cNvPr>
            <p:cNvGrpSpPr/>
            <p:nvPr/>
          </p:nvGrpSpPr>
          <p:grpSpPr>
            <a:xfrm>
              <a:off x="9637854" y="2081706"/>
              <a:ext cx="321182" cy="3747056"/>
              <a:chOff x="2583804" y="2081706"/>
              <a:chExt cx="321182" cy="3747056"/>
            </a:xfrm>
          </p:grpSpPr>
          <p:pic>
            <p:nvPicPr>
              <p:cNvPr id="213" name="Picture 41" descr="Sky-icon-set-22.png">
                <a:extLst>
                  <a:ext uri="{FF2B5EF4-FFF2-40B4-BE49-F238E27FC236}">
                    <a16:creationId xmlns:a16="http://schemas.microsoft.com/office/drawing/2014/main" id="{607852B3-42D5-FB40-93AD-1B5D13DB2F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2081706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16" name="Picture 41" descr="Sky-icon-set-22.png">
                <a:extLst>
                  <a:ext uri="{FF2B5EF4-FFF2-40B4-BE49-F238E27FC236}">
                    <a16:creationId xmlns:a16="http://schemas.microsoft.com/office/drawing/2014/main" id="{45CDFC52-4165-384F-B013-7C0D6AF743B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3111758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2" name="Picture 41" descr="Sky-icon-set-22.png">
                <a:extLst>
                  <a:ext uri="{FF2B5EF4-FFF2-40B4-BE49-F238E27FC236}">
                    <a16:creationId xmlns:a16="http://schemas.microsoft.com/office/drawing/2014/main" id="{0338BE88-32CF-5F4C-A528-AA8742E194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5507580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224" name="Group 223">
              <a:extLst>
                <a:ext uri="{FF2B5EF4-FFF2-40B4-BE49-F238E27FC236}">
                  <a16:creationId xmlns:a16="http://schemas.microsoft.com/office/drawing/2014/main" id="{93FD39A0-280B-4247-B65D-0E53124B1DF0}"/>
                </a:ext>
              </a:extLst>
            </p:cNvPr>
            <p:cNvGrpSpPr/>
            <p:nvPr/>
          </p:nvGrpSpPr>
          <p:grpSpPr>
            <a:xfrm>
              <a:off x="10530918" y="2081706"/>
              <a:ext cx="321182" cy="3747056"/>
              <a:chOff x="2583804" y="2081706"/>
              <a:chExt cx="321182" cy="3747056"/>
            </a:xfrm>
          </p:grpSpPr>
          <p:pic>
            <p:nvPicPr>
              <p:cNvPr id="225" name="Picture 41" descr="Sky-icon-set-22.png">
                <a:extLst>
                  <a:ext uri="{FF2B5EF4-FFF2-40B4-BE49-F238E27FC236}">
                    <a16:creationId xmlns:a16="http://schemas.microsoft.com/office/drawing/2014/main" id="{2587CED4-6B49-944A-808D-DFCE0B6211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2081706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8" name="Picture 41" descr="Sky-icon-set-22.png">
                <a:extLst>
                  <a:ext uri="{FF2B5EF4-FFF2-40B4-BE49-F238E27FC236}">
                    <a16:creationId xmlns:a16="http://schemas.microsoft.com/office/drawing/2014/main" id="{F62F45F2-4566-9F4F-8E41-0A2DD321ED3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3111758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34" name="Picture 41" descr="Sky-icon-set-22.png">
                <a:extLst>
                  <a:ext uri="{FF2B5EF4-FFF2-40B4-BE49-F238E27FC236}">
                    <a16:creationId xmlns:a16="http://schemas.microsoft.com/office/drawing/2014/main" id="{3D236314-05AD-534F-9ACE-2A6B2D8DE8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83804" y="5507580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7E07C4C-7A4C-9443-B205-A4C364A833C1}"/>
                </a:ext>
              </a:extLst>
            </p:cNvPr>
            <p:cNvGrpSpPr/>
            <p:nvPr/>
          </p:nvGrpSpPr>
          <p:grpSpPr>
            <a:xfrm>
              <a:off x="4424796" y="2081706"/>
              <a:ext cx="321182" cy="3737431"/>
              <a:chOff x="4424796" y="2081706"/>
              <a:chExt cx="321182" cy="3737431"/>
            </a:xfrm>
          </p:grpSpPr>
          <p:grpSp>
            <p:nvGrpSpPr>
              <p:cNvPr id="150" name="Group 149">
                <a:extLst>
                  <a:ext uri="{FF2B5EF4-FFF2-40B4-BE49-F238E27FC236}">
                    <a16:creationId xmlns:a16="http://schemas.microsoft.com/office/drawing/2014/main" id="{BB2CAF5F-062D-C546-AE19-BE24468F0550}"/>
                  </a:ext>
                </a:extLst>
              </p:cNvPr>
              <p:cNvGrpSpPr/>
              <p:nvPr/>
            </p:nvGrpSpPr>
            <p:grpSpPr>
              <a:xfrm>
                <a:off x="4424796" y="2081706"/>
                <a:ext cx="321182" cy="2380421"/>
                <a:chOff x="2583804" y="2081706"/>
                <a:chExt cx="321182" cy="2380421"/>
              </a:xfrm>
            </p:grpSpPr>
            <p:pic>
              <p:nvPicPr>
                <p:cNvPr id="151" name="Picture 41" descr="Sky-icon-set-22.png">
                  <a:extLst>
                    <a:ext uri="{FF2B5EF4-FFF2-40B4-BE49-F238E27FC236}">
                      <a16:creationId xmlns:a16="http://schemas.microsoft.com/office/drawing/2014/main" id="{177CD89B-0FF1-4944-BB87-F5277703238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83804" y="2081706"/>
                  <a:ext cx="321182" cy="321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2" name="Picture 41" descr="Sky-icon-set-22.png">
                  <a:extLst>
                    <a:ext uri="{FF2B5EF4-FFF2-40B4-BE49-F238E27FC236}">
                      <a16:creationId xmlns:a16="http://schemas.microsoft.com/office/drawing/2014/main" id="{3B3EE966-2569-484C-89F7-1968ABA560F0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83804" y="2430713"/>
                  <a:ext cx="321182" cy="321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3" name="Picture 41" descr="Sky-icon-set-22.png">
                  <a:extLst>
                    <a:ext uri="{FF2B5EF4-FFF2-40B4-BE49-F238E27FC236}">
                      <a16:creationId xmlns:a16="http://schemas.microsoft.com/office/drawing/2014/main" id="{921419C2-6D12-1544-9EB1-344E5677BA2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83804" y="2772288"/>
                  <a:ext cx="321182" cy="321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55" name="Picture 41" descr="Sky-icon-set-22.png">
                  <a:extLst>
                    <a:ext uri="{FF2B5EF4-FFF2-40B4-BE49-F238E27FC236}">
                      <a16:creationId xmlns:a16="http://schemas.microsoft.com/office/drawing/2014/main" id="{D5D70F61-019A-CE45-83C0-32EB3D2A2EDE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83804" y="3111758"/>
                  <a:ext cx="321182" cy="321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4" name="Picture 41" descr="Sky-icon-set-22.png">
                  <a:extLst>
                    <a:ext uri="{FF2B5EF4-FFF2-40B4-BE49-F238E27FC236}">
                      <a16:creationId xmlns:a16="http://schemas.microsoft.com/office/drawing/2014/main" id="{4854DEAA-925B-A349-89E7-ED9CBF559AB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83804" y="3455645"/>
                  <a:ext cx="321182" cy="321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5" name="Picture 41" descr="Sky-icon-set-22.png">
                  <a:extLst>
                    <a:ext uri="{FF2B5EF4-FFF2-40B4-BE49-F238E27FC236}">
                      <a16:creationId xmlns:a16="http://schemas.microsoft.com/office/drawing/2014/main" id="{5732D4D4-D833-3A45-A2AF-BA6F53BE02C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83804" y="3793723"/>
                  <a:ext cx="321182" cy="321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67" name="Picture 41" descr="Sky-icon-set-22.png">
                  <a:extLst>
                    <a:ext uri="{FF2B5EF4-FFF2-40B4-BE49-F238E27FC236}">
                      <a16:creationId xmlns:a16="http://schemas.microsoft.com/office/drawing/2014/main" id="{219447A7-01DC-714A-9830-EDC067C3944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83804" y="4140945"/>
                  <a:ext cx="321182" cy="321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236" name="Picture 41" descr="Sky-icon-set-22.png">
                <a:extLst>
                  <a:ext uri="{FF2B5EF4-FFF2-40B4-BE49-F238E27FC236}">
                    <a16:creationId xmlns:a16="http://schemas.microsoft.com/office/drawing/2014/main" id="{1AF63F93-CC05-4D43-92B3-58ABA5E022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424796" y="5497955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527BD500-B348-5046-8C2C-544A445AC67E}"/>
                </a:ext>
              </a:extLst>
            </p:cNvPr>
            <p:cNvGrpSpPr/>
            <p:nvPr/>
          </p:nvGrpSpPr>
          <p:grpSpPr>
            <a:xfrm>
              <a:off x="5317860" y="2080786"/>
              <a:ext cx="321182" cy="3733528"/>
              <a:chOff x="5317860" y="2080786"/>
              <a:chExt cx="321182" cy="3733528"/>
            </a:xfrm>
          </p:grpSpPr>
          <p:grpSp>
            <p:nvGrpSpPr>
              <p:cNvPr id="174" name="Group 173">
                <a:extLst>
                  <a:ext uri="{FF2B5EF4-FFF2-40B4-BE49-F238E27FC236}">
                    <a16:creationId xmlns:a16="http://schemas.microsoft.com/office/drawing/2014/main" id="{9123FD6C-A1C4-214C-8369-13E03B1F5571}"/>
                  </a:ext>
                </a:extLst>
              </p:cNvPr>
              <p:cNvGrpSpPr/>
              <p:nvPr/>
            </p:nvGrpSpPr>
            <p:grpSpPr>
              <a:xfrm>
                <a:off x="5317860" y="2080786"/>
                <a:ext cx="321182" cy="2380421"/>
                <a:chOff x="2583804" y="2081706"/>
                <a:chExt cx="321182" cy="2380421"/>
              </a:xfrm>
            </p:grpSpPr>
            <p:pic>
              <p:nvPicPr>
                <p:cNvPr id="175" name="Picture 41" descr="Sky-icon-set-22.png">
                  <a:extLst>
                    <a:ext uri="{FF2B5EF4-FFF2-40B4-BE49-F238E27FC236}">
                      <a16:creationId xmlns:a16="http://schemas.microsoft.com/office/drawing/2014/main" id="{631ACA70-E8CE-BD4F-A947-85896E641D2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83804" y="2081706"/>
                  <a:ext cx="321182" cy="321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6" name="Picture 41" descr="Sky-icon-set-22.png">
                  <a:extLst>
                    <a:ext uri="{FF2B5EF4-FFF2-40B4-BE49-F238E27FC236}">
                      <a16:creationId xmlns:a16="http://schemas.microsoft.com/office/drawing/2014/main" id="{8A11E3DC-0D3A-594F-A9A7-E7B0AE4DE33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83804" y="2430713"/>
                  <a:ext cx="321182" cy="321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7" name="Picture 41" descr="Sky-icon-set-22.png">
                  <a:extLst>
                    <a:ext uri="{FF2B5EF4-FFF2-40B4-BE49-F238E27FC236}">
                      <a16:creationId xmlns:a16="http://schemas.microsoft.com/office/drawing/2014/main" id="{8CFEF35A-06A7-6A4D-A76B-5279956269F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83804" y="2772288"/>
                  <a:ext cx="321182" cy="321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8" name="Picture 41" descr="Sky-icon-set-22.png">
                  <a:extLst>
                    <a:ext uri="{FF2B5EF4-FFF2-40B4-BE49-F238E27FC236}">
                      <a16:creationId xmlns:a16="http://schemas.microsoft.com/office/drawing/2014/main" id="{7E12D10E-5C96-0142-9ED7-875F70E3BA5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83804" y="3111758"/>
                  <a:ext cx="321182" cy="321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79" name="Picture 41" descr="Sky-icon-set-22.png">
                  <a:extLst>
                    <a:ext uri="{FF2B5EF4-FFF2-40B4-BE49-F238E27FC236}">
                      <a16:creationId xmlns:a16="http://schemas.microsoft.com/office/drawing/2014/main" id="{C84A7395-244F-654E-99D6-06E0C967B87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83804" y="3455645"/>
                  <a:ext cx="321182" cy="321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80" name="Picture 41" descr="Sky-icon-set-22.png">
                  <a:extLst>
                    <a:ext uri="{FF2B5EF4-FFF2-40B4-BE49-F238E27FC236}">
                      <a16:creationId xmlns:a16="http://schemas.microsoft.com/office/drawing/2014/main" id="{C5E9C062-1381-C141-BA4F-946CBEB3B4B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83804" y="3793723"/>
                  <a:ext cx="321182" cy="321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181" name="Picture 41" descr="Sky-icon-set-22.png">
                  <a:extLst>
                    <a:ext uri="{FF2B5EF4-FFF2-40B4-BE49-F238E27FC236}">
                      <a16:creationId xmlns:a16="http://schemas.microsoft.com/office/drawing/2014/main" id="{502D3616-5CCC-C540-A775-DFC79FFC404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2" cstate="screen"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83804" y="4140945"/>
                  <a:ext cx="321182" cy="32118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 xmlns="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xmlns="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pic>
            <p:nvPicPr>
              <p:cNvPr id="237" name="Picture 41" descr="Sky-icon-set-22.png">
                <a:extLst>
                  <a:ext uri="{FF2B5EF4-FFF2-40B4-BE49-F238E27FC236}">
                    <a16:creationId xmlns:a16="http://schemas.microsoft.com/office/drawing/2014/main" id="{79F417EE-EDA8-B749-B4A8-E206228D4F5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 cstate="screen">
                <a:duotone>
                  <a:schemeClr val="accent2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317860" y="5493132"/>
                <a:ext cx="321182" cy="321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</p:grpSp>
    </p:spTree>
    <p:extLst>
      <p:ext uri="{BB962C8B-B14F-4D97-AF65-F5344CB8AC3E}">
        <p14:creationId xmlns:p14="http://schemas.microsoft.com/office/powerpoint/2010/main" val="1176138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4AC8A-3E4A-0E4A-AA41-679212E5F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Apps – format overview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37E61AD-EAA3-CB48-AFC2-342DD3A9365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5171120"/>
              </p:ext>
            </p:extLst>
          </p:nvPr>
        </p:nvGraphicFramePr>
        <p:xfrm>
          <a:off x="596901" y="1601789"/>
          <a:ext cx="10510839" cy="3302000"/>
        </p:xfrm>
        <a:graphic>
          <a:graphicData uri="http://schemas.openxmlformats.org/drawingml/2006/table">
            <a:tbl>
              <a:tblPr firstRow="1" bandRow="1">
                <a:tableStyleId>{72833802-FEF1-4C79-8D5D-14CF1EAF98D9}</a:tableStyleId>
              </a:tblPr>
              <a:tblGrid>
                <a:gridCol w="2761441">
                  <a:extLst>
                    <a:ext uri="{9D8B030D-6E8A-4147-A177-3AD203B41FA5}">
                      <a16:colId xmlns:a16="http://schemas.microsoft.com/office/drawing/2014/main" val="4289265414"/>
                    </a:ext>
                  </a:extLst>
                </a:gridCol>
                <a:gridCol w="3804694">
                  <a:extLst>
                    <a:ext uri="{9D8B030D-6E8A-4147-A177-3AD203B41FA5}">
                      <a16:colId xmlns:a16="http://schemas.microsoft.com/office/drawing/2014/main" val="3722214838"/>
                    </a:ext>
                  </a:extLst>
                </a:gridCol>
                <a:gridCol w="3944704">
                  <a:extLst>
                    <a:ext uri="{9D8B030D-6E8A-4147-A177-3AD203B41FA5}">
                      <a16:colId xmlns:a16="http://schemas.microsoft.com/office/drawing/2014/main" val="2443021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Site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117043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dirty="0">
                          <a:effectLst/>
                        </a:rPr>
                        <a:t>Display (Standard and Rich Media)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Video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669010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anchor="ctr">
                    <a:solidFill>
                      <a:srgbClr val="F4E7EB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Mobile banner 320x50</a:t>
                      </a:r>
                    </a:p>
                  </a:txBody>
                  <a:tcPr anchor="ctr">
                    <a:solidFill>
                      <a:srgbClr val="F4E7EB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VAST</a:t>
                      </a:r>
                    </a:p>
                  </a:txBody>
                  <a:tcPr anchor="ctr">
                    <a:solidFill>
                      <a:srgbClr val="F4E7EB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08584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/>
                        <a:t>Sky Sports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081723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Sky News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393503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Football Score Centre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2455466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800" dirty="0"/>
                        <a:t>Nick – Nick Toons – Nick JR.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411373779"/>
                  </a:ext>
                </a:extLst>
              </a:tr>
            </a:tbl>
          </a:graphicData>
        </a:graphic>
      </p:graphicFrame>
      <p:grpSp>
        <p:nvGrpSpPr>
          <p:cNvPr id="20" name="Group 19">
            <a:extLst>
              <a:ext uri="{FF2B5EF4-FFF2-40B4-BE49-F238E27FC236}">
                <a16:creationId xmlns:a16="http://schemas.microsoft.com/office/drawing/2014/main" id="{E715D9FC-5D4B-8E46-AE21-2A820EC58C81}"/>
              </a:ext>
            </a:extLst>
          </p:cNvPr>
          <p:cNvGrpSpPr/>
          <p:nvPr/>
        </p:nvGrpSpPr>
        <p:grpSpPr>
          <a:xfrm>
            <a:off x="4904953" y="2398982"/>
            <a:ext cx="4525179" cy="1863265"/>
            <a:chOff x="4904953" y="2398982"/>
            <a:chExt cx="4525179" cy="1863265"/>
          </a:xfrm>
        </p:grpSpPr>
        <p:pic>
          <p:nvPicPr>
            <p:cNvPr id="10" name="Picture 41" descr="Sky-icon-set-22.png">
              <a:extLst>
                <a:ext uri="{FF2B5EF4-FFF2-40B4-BE49-F238E27FC236}">
                  <a16:creationId xmlns:a16="http://schemas.microsoft.com/office/drawing/2014/main" id="{2230A1FA-F5F6-2B40-B489-75E270467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4953" y="2398982"/>
              <a:ext cx="576000" cy="57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41" descr="Sky-icon-set-22.png">
              <a:extLst>
                <a:ext uri="{FF2B5EF4-FFF2-40B4-BE49-F238E27FC236}">
                  <a16:creationId xmlns:a16="http://schemas.microsoft.com/office/drawing/2014/main" id="{BE04B935-02A8-664F-BBF3-AFE53FDD363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4953" y="3047097"/>
              <a:ext cx="576000" cy="57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Picture 41" descr="Sky-icon-set-22.png">
              <a:extLst>
                <a:ext uri="{FF2B5EF4-FFF2-40B4-BE49-F238E27FC236}">
                  <a16:creationId xmlns:a16="http://schemas.microsoft.com/office/drawing/2014/main" id="{A060DE02-3BFF-4E42-8BE1-19AFF4202C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04953" y="3686247"/>
              <a:ext cx="576000" cy="57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7" name="Picture 41" descr="Sky-icon-set-22.png">
              <a:extLst>
                <a:ext uri="{FF2B5EF4-FFF2-40B4-BE49-F238E27FC236}">
                  <a16:creationId xmlns:a16="http://schemas.microsoft.com/office/drawing/2014/main" id="{FC107837-7BEB-824E-8F77-BCC5BA81A9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4132" y="2398982"/>
              <a:ext cx="576000" cy="57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8" name="Picture 41" descr="Sky-icon-set-22.png">
              <a:extLst>
                <a:ext uri="{FF2B5EF4-FFF2-40B4-BE49-F238E27FC236}">
                  <a16:creationId xmlns:a16="http://schemas.microsoft.com/office/drawing/2014/main" id="{FEBF621C-F08D-824C-8E12-F81ECEB40D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4132" y="3035667"/>
              <a:ext cx="576000" cy="57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9" name="Picture 41" descr="Sky-icon-set-22.png">
              <a:extLst>
                <a:ext uri="{FF2B5EF4-FFF2-40B4-BE49-F238E27FC236}">
                  <a16:creationId xmlns:a16="http://schemas.microsoft.com/office/drawing/2014/main" id="{46ED7667-9B37-F44B-81BA-B87DC0FB2F1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4132" y="3671224"/>
              <a:ext cx="576000" cy="57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4" name="Picture 41" descr="Sky-icon-set-22.png">
            <a:extLst>
              <a:ext uri="{FF2B5EF4-FFF2-40B4-BE49-F238E27FC236}">
                <a16:creationId xmlns:a16="http://schemas.microsoft.com/office/drawing/2014/main" id="{46ED7667-9B37-F44B-81BA-B87DC0FB2F1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854132" y="4306781"/>
            <a:ext cx="576000" cy="57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471566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Advertising Specifications</a:t>
            </a:r>
            <a:br>
              <a:rPr lang="en-GB" dirty="0"/>
            </a:br>
            <a:r>
              <a:rPr lang="en-GB" dirty="0"/>
              <a:t>Display &gt; HPTO / </a:t>
            </a:r>
            <a:r>
              <a:rPr lang="en-GB" dirty="0" err="1"/>
              <a:t>Superheader</a:t>
            </a:r>
            <a:r>
              <a:rPr lang="en-GB" dirty="0"/>
              <a:t> &amp; Wallpaper/Skin</a:t>
            </a:r>
          </a:p>
        </p:txBody>
      </p:sp>
    </p:spTree>
    <p:extLst>
      <p:ext uri="{BB962C8B-B14F-4D97-AF65-F5344CB8AC3E}">
        <p14:creationId xmlns:p14="http://schemas.microsoft.com/office/powerpoint/2010/main" val="19634938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roup 23">
            <a:extLst>
              <a:ext uri="{FF2B5EF4-FFF2-40B4-BE49-F238E27FC236}">
                <a16:creationId xmlns:a16="http://schemas.microsoft.com/office/drawing/2014/main" id="{54535321-5F2F-2344-88FB-EA630C930C80}"/>
              </a:ext>
            </a:extLst>
          </p:cNvPr>
          <p:cNvGrpSpPr/>
          <p:nvPr/>
        </p:nvGrpSpPr>
        <p:grpSpPr>
          <a:xfrm>
            <a:off x="1099595" y="534849"/>
            <a:ext cx="9502815" cy="5513664"/>
            <a:chOff x="357956" y="39551"/>
            <a:chExt cx="10979986" cy="650426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DAC5914-1F9F-B441-A25C-AC3984DF9FBB}"/>
                </a:ext>
              </a:extLst>
            </p:cNvPr>
            <p:cNvSpPr/>
            <p:nvPr/>
          </p:nvSpPr>
          <p:spPr>
            <a:xfrm>
              <a:off x="2653553" y="1873624"/>
              <a:ext cx="6391835" cy="4670187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r>
                <a:rPr lang="en-US" sz="1800" dirty="0"/>
                <a:t>Page content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9545340-5C06-AC4A-942A-5F5B178AFAED}"/>
                </a:ext>
              </a:extLst>
            </p:cNvPr>
            <p:cNvSpPr/>
            <p:nvPr/>
          </p:nvSpPr>
          <p:spPr>
            <a:xfrm>
              <a:off x="2492188" y="1004047"/>
              <a:ext cx="6714565" cy="744070"/>
            </a:xfrm>
            <a:prstGeom prst="rect">
              <a:avLst/>
            </a:prstGeom>
            <a:ln/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Superheader</a:t>
              </a:r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5356D8A-60FE-A944-9597-2E7F7C15EC24}"/>
                </a:ext>
              </a:extLst>
            </p:cNvPr>
            <p:cNvSpPr/>
            <p:nvPr/>
          </p:nvSpPr>
          <p:spPr>
            <a:xfrm>
              <a:off x="376218" y="1004046"/>
              <a:ext cx="2115969" cy="5298141"/>
            </a:xfrm>
            <a:prstGeom prst="rect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Wallpaper (skin)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404BADB-40D5-284C-BE39-C35DBACC5F5D}"/>
                </a:ext>
              </a:extLst>
            </p:cNvPr>
            <p:cNvSpPr/>
            <p:nvPr/>
          </p:nvSpPr>
          <p:spPr>
            <a:xfrm>
              <a:off x="9206753" y="1004046"/>
              <a:ext cx="2115969" cy="5298141"/>
            </a:xfrm>
            <a:prstGeom prst="rect">
              <a:avLst/>
            </a:prstGeom>
            <a:ln/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Wallpaper (skin)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E6BFDF62-6974-B848-8036-BAAEF25DE04A}"/>
                </a:ext>
              </a:extLst>
            </p:cNvPr>
            <p:cNvSpPr/>
            <p:nvPr/>
          </p:nvSpPr>
          <p:spPr>
            <a:xfrm>
              <a:off x="357956" y="39551"/>
              <a:ext cx="10979986" cy="964495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800" dirty="0"/>
                <a:t>Page content</a:t>
              </a:r>
            </a:p>
          </p:txBody>
        </p: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829047B8-9DF7-1945-B1FB-FF025F755C96}"/>
              </a:ext>
            </a:extLst>
          </p:cNvPr>
          <p:cNvSpPr/>
          <p:nvPr/>
        </p:nvSpPr>
        <p:spPr>
          <a:xfrm>
            <a:off x="2946701" y="1997288"/>
            <a:ext cx="5811234" cy="630748"/>
          </a:xfrm>
          <a:prstGeom prst="rect">
            <a:avLst/>
          </a:prstGeom>
          <a:solidFill>
            <a:schemeClr val="accent3">
              <a:alpha val="50000"/>
            </a:schemeClr>
          </a:solidFill>
          <a:ln>
            <a:solidFill>
              <a:schemeClr val="accent3"/>
            </a:solidFill>
            <a:prstDash val="lgDash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/>
              <a:t>Expanded </a:t>
            </a:r>
            <a:r>
              <a:rPr lang="en-US" sz="1800" dirty="0" err="1"/>
              <a:t>Superheader</a:t>
            </a:r>
            <a:endParaRPr lang="en-US" sz="1800" dirty="0"/>
          </a:p>
        </p:txBody>
      </p:sp>
      <p:grpSp>
        <p:nvGrpSpPr>
          <p:cNvPr id="59" name="Group 58">
            <a:extLst>
              <a:ext uri="{FF2B5EF4-FFF2-40B4-BE49-F238E27FC236}">
                <a16:creationId xmlns:a16="http://schemas.microsoft.com/office/drawing/2014/main" id="{FA7AA0BE-26C2-1A43-BAEB-3FACBEEB2872}"/>
              </a:ext>
            </a:extLst>
          </p:cNvPr>
          <p:cNvGrpSpPr/>
          <p:nvPr/>
        </p:nvGrpSpPr>
        <p:grpSpPr>
          <a:xfrm>
            <a:off x="1096108" y="151830"/>
            <a:ext cx="9493129" cy="338554"/>
            <a:chOff x="1096108" y="151830"/>
            <a:chExt cx="9493129" cy="338554"/>
          </a:xfrm>
        </p:grpSpPr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0C190BCA-3F1D-8747-84A1-1B18B635A06D}"/>
                </a:ext>
              </a:extLst>
            </p:cNvPr>
            <p:cNvGrpSpPr/>
            <p:nvPr/>
          </p:nvGrpSpPr>
          <p:grpSpPr>
            <a:xfrm>
              <a:off x="1096108" y="231107"/>
              <a:ext cx="9493129" cy="180000"/>
              <a:chOff x="1096108" y="222376"/>
              <a:chExt cx="9493129" cy="180000"/>
            </a:xfrm>
          </p:grpSpPr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9C7E401F-1028-FA4D-B53F-A8655B742E3E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115400" y="312376"/>
                <a:ext cx="9473837" cy="0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id="{7F089F70-2696-9E40-9BD6-0842CB43A9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96108" y="222376"/>
                <a:ext cx="0" cy="180000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5143678A-2F5D-2C40-AD42-6F89743F757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0589237" y="222376"/>
                <a:ext cx="0" cy="180000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B61EB20-C9D3-BE4D-B330-541529DCA949}"/>
                </a:ext>
              </a:extLst>
            </p:cNvPr>
            <p:cNvSpPr txBox="1"/>
            <p:nvPr/>
          </p:nvSpPr>
          <p:spPr>
            <a:xfrm>
              <a:off x="5501219" y="151830"/>
              <a:ext cx="68290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1680</a:t>
              </a: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7233DA47-5509-6D4C-BA0C-B83251B494F7}"/>
              </a:ext>
            </a:extLst>
          </p:cNvPr>
          <p:cNvGrpSpPr/>
          <p:nvPr/>
        </p:nvGrpSpPr>
        <p:grpSpPr>
          <a:xfrm>
            <a:off x="1099595" y="5925536"/>
            <a:ext cx="1847107" cy="338554"/>
            <a:chOff x="1099595" y="5925536"/>
            <a:chExt cx="1847107" cy="338554"/>
          </a:xfrm>
        </p:grpSpPr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82BBE17F-9B3D-6144-99DE-5F92797AF156}"/>
                </a:ext>
              </a:extLst>
            </p:cNvPr>
            <p:cNvGrpSpPr/>
            <p:nvPr/>
          </p:nvGrpSpPr>
          <p:grpSpPr>
            <a:xfrm>
              <a:off x="1099595" y="6004813"/>
              <a:ext cx="1847107" cy="180000"/>
              <a:chOff x="1099595" y="6009258"/>
              <a:chExt cx="1847107" cy="180000"/>
            </a:xfrm>
          </p:grpSpPr>
          <p:cxnSp>
            <p:nvCxnSpPr>
              <p:cNvPr id="29" name="Straight Connector 28">
                <a:extLst>
                  <a:ext uri="{FF2B5EF4-FFF2-40B4-BE49-F238E27FC236}">
                    <a16:creationId xmlns:a16="http://schemas.microsoft.com/office/drawing/2014/main" id="{280B854E-EE97-0A48-A233-B245A8776C6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99595" y="6094893"/>
                <a:ext cx="1847107" cy="8731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17245FC4-B074-224D-92BB-401760819E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05754" y="6009258"/>
                <a:ext cx="0" cy="180000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id="{9A978C84-B410-8348-BAD0-F0E70469E6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46701" y="6009258"/>
                <a:ext cx="0" cy="180000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A54F2E1-E5FD-484F-A1FF-E53DAFC8CE7B}"/>
                </a:ext>
              </a:extLst>
            </p:cNvPr>
            <p:cNvSpPr txBox="1"/>
            <p:nvPr/>
          </p:nvSpPr>
          <p:spPr>
            <a:xfrm>
              <a:off x="1681695" y="5925536"/>
              <a:ext cx="68290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328</a:t>
              </a:r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65733650-D62D-6048-8BAA-625BA839CA45}"/>
              </a:ext>
            </a:extLst>
          </p:cNvPr>
          <p:cNvGrpSpPr/>
          <p:nvPr/>
        </p:nvGrpSpPr>
        <p:grpSpPr>
          <a:xfrm>
            <a:off x="416689" y="1352452"/>
            <a:ext cx="682906" cy="4508885"/>
            <a:chOff x="416689" y="1352452"/>
            <a:chExt cx="682906" cy="4508885"/>
          </a:xfrm>
        </p:grpSpPr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06783D68-25A9-1A40-A289-8D3F8C88DADA}"/>
                </a:ext>
              </a:extLst>
            </p:cNvPr>
            <p:cNvGrpSpPr/>
            <p:nvPr/>
          </p:nvGrpSpPr>
          <p:grpSpPr>
            <a:xfrm>
              <a:off x="668142" y="1352452"/>
              <a:ext cx="180000" cy="4508885"/>
              <a:chOff x="633790" y="1352452"/>
              <a:chExt cx="180000" cy="4508885"/>
            </a:xfrm>
          </p:grpSpPr>
          <p:cxnSp>
            <p:nvCxnSpPr>
              <p:cNvPr id="26" name="Straight Connector 25">
                <a:extLst>
                  <a:ext uri="{FF2B5EF4-FFF2-40B4-BE49-F238E27FC236}">
                    <a16:creationId xmlns:a16="http://schemas.microsoft.com/office/drawing/2014/main" id="{DD016141-000C-9145-A48E-31001B00BE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3790" y="1352452"/>
                <a:ext cx="0" cy="4491236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61">
                <a:extLst>
                  <a:ext uri="{FF2B5EF4-FFF2-40B4-BE49-F238E27FC236}">
                    <a16:creationId xmlns:a16="http://schemas.microsoft.com/office/drawing/2014/main" id="{E6C5912A-05A3-1F47-BDFD-8D1E2B92D3A0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723790" y="5771337"/>
                <a:ext cx="0" cy="180000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65">
                <a:extLst>
                  <a:ext uri="{FF2B5EF4-FFF2-40B4-BE49-F238E27FC236}">
                    <a16:creationId xmlns:a16="http://schemas.microsoft.com/office/drawing/2014/main" id="{0F73DE02-401E-224D-96A9-0891203FA86F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723790" y="1262452"/>
                <a:ext cx="0" cy="180000"/>
              </a:xfrm>
              <a:prstGeom prst="line">
                <a:avLst/>
              </a:prstGeom>
              <a:ln w="38100"/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C8FDCAE-361A-8247-A95B-BD36E1E09934}"/>
                </a:ext>
              </a:extLst>
            </p:cNvPr>
            <p:cNvSpPr txBox="1"/>
            <p:nvPr/>
          </p:nvSpPr>
          <p:spPr>
            <a:xfrm>
              <a:off x="416689" y="3437617"/>
              <a:ext cx="682906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1030</a:t>
              </a:r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0CF60BE3-7BCD-4243-840E-DB676575FDDC}"/>
              </a:ext>
            </a:extLst>
          </p:cNvPr>
          <p:cNvGrpSpPr/>
          <p:nvPr/>
        </p:nvGrpSpPr>
        <p:grpSpPr>
          <a:xfrm>
            <a:off x="8776436" y="1352452"/>
            <a:ext cx="682906" cy="630749"/>
            <a:chOff x="8776436" y="1352452"/>
            <a:chExt cx="682906" cy="630749"/>
          </a:xfrm>
        </p:grpSpPr>
        <p:grpSp>
          <p:nvGrpSpPr>
            <p:cNvPr id="71" name="Group 70">
              <a:extLst>
                <a:ext uri="{FF2B5EF4-FFF2-40B4-BE49-F238E27FC236}">
                  <a16:creationId xmlns:a16="http://schemas.microsoft.com/office/drawing/2014/main" id="{6E2A7FCF-E401-D54C-8D44-7527FC1B1EEA}"/>
                </a:ext>
              </a:extLst>
            </p:cNvPr>
            <p:cNvGrpSpPr/>
            <p:nvPr/>
          </p:nvGrpSpPr>
          <p:grpSpPr>
            <a:xfrm>
              <a:off x="9027889" y="1352452"/>
              <a:ext cx="180000" cy="630749"/>
              <a:chOff x="9041765" y="1352452"/>
              <a:chExt cx="180000" cy="630749"/>
            </a:xfrm>
          </p:grpSpPr>
          <p:cxnSp>
            <p:nvCxnSpPr>
              <p:cNvPr id="46" name="Straight Connector 45">
                <a:extLst>
                  <a:ext uri="{FF2B5EF4-FFF2-40B4-BE49-F238E27FC236}">
                    <a16:creationId xmlns:a16="http://schemas.microsoft.com/office/drawing/2014/main" id="{D03F4549-922F-534E-B2E9-27A35119BE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1765" y="1352452"/>
                <a:ext cx="0" cy="630749"/>
              </a:xfrm>
              <a:prstGeom prst="line">
                <a:avLst/>
              </a:prstGeom>
              <a:ln w="38100"/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7" name="Straight Connector 66">
                <a:extLst>
                  <a:ext uri="{FF2B5EF4-FFF2-40B4-BE49-F238E27FC236}">
                    <a16:creationId xmlns:a16="http://schemas.microsoft.com/office/drawing/2014/main" id="{936423B4-71EE-EB42-8B69-FD0008266BB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9131765" y="1893201"/>
                <a:ext cx="0" cy="180000"/>
              </a:xfrm>
              <a:prstGeom prst="line">
                <a:avLst/>
              </a:prstGeom>
              <a:ln w="38100"/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8" name="Straight Connector 67">
                <a:extLst>
                  <a:ext uri="{FF2B5EF4-FFF2-40B4-BE49-F238E27FC236}">
                    <a16:creationId xmlns:a16="http://schemas.microsoft.com/office/drawing/2014/main" id="{C061A22B-C242-6048-BB76-B4947463D65D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9131765" y="1280382"/>
                <a:ext cx="0" cy="180000"/>
              </a:xfrm>
              <a:prstGeom prst="line">
                <a:avLst/>
              </a:prstGeom>
              <a:ln w="38100"/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5D00E415-466B-454A-B041-EF654F4FE054}"/>
                </a:ext>
              </a:extLst>
            </p:cNvPr>
            <p:cNvSpPr txBox="1"/>
            <p:nvPr/>
          </p:nvSpPr>
          <p:spPr>
            <a:xfrm>
              <a:off x="8776436" y="1498549"/>
              <a:ext cx="682906" cy="338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115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029E3B39-1A6B-7D47-BECC-F8B3D9097DB0}"/>
              </a:ext>
            </a:extLst>
          </p:cNvPr>
          <p:cNvGrpSpPr/>
          <p:nvPr/>
        </p:nvGrpSpPr>
        <p:grpSpPr>
          <a:xfrm>
            <a:off x="2933568" y="898119"/>
            <a:ext cx="5831665" cy="338554"/>
            <a:chOff x="2933568" y="898119"/>
            <a:chExt cx="5831665" cy="338554"/>
          </a:xfrm>
        </p:grpSpPr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4C69E866-6912-2245-B93C-57EDC6DC2D8C}"/>
                </a:ext>
              </a:extLst>
            </p:cNvPr>
            <p:cNvGrpSpPr/>
            <p:nvPr/>
          </p:nvGrpSpPr>
          <p:grpSpPr>
            <a:xfrm>
              <a:off x="2933568" y="977396"/>
              <a:ext cx="5831665" cy="180000"/>
              <a:chOff x="2933568" y="977396"/>
              <a:chExt cx="5831665" cy="180000"/>
            </a:xfrm>
          </p:grpSpPr>
          <p:cxnSp>
            <p:nvCxnSpPr>
              <p:cNvPr id="42" name="Straight Connector 41">
                <a:extLst>
                  <a:ext uri="{FF2B5EF4-FFF2-40B4-BE49-F238E27FC236}">
                    <a16:creationId xmlns:a16="http://schemas.microsoft.com/office/drawing/2014/main" id="{1660434F-561D-354D-989D-223C8B1718CD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946701" y="1067396"/>
                <a:ext cx="5811236" cy="0"/>
              </a:xfrm>
              <a:prstGeom prst="line">
                <a:avLst/>
              </a:prstGeom>
              <a:ln w="38100"/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id="{ED7914ED-C566-3A48-AB2C-9711DEC8E12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933568" y="977396"/>
                <a:ext cx="0" cy="180000"/>
              </a:xfrm>
              <a:prstGeom prst="line">
                <a:avLst/>
              </a:prstGeom>
              <a:ln w="38100"/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76" name="Straight Connector 75">
                <a:extLst>
                  <a:ext uri="{FF2B5EF4-FFF2-40B4-BE49-F238E27FC236}">
                    <a16:creationId xmlns:a16="http://schemas.microsoft.com/office/drawing/2014/main" id="{4E434D84-FF10-8243-83C8-9FEB4E481DC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765233" y="977396"/>
                <a:ext cx="0" cy="180000"/>
              </a:xfrm>
              <a:prstGeom prst="line">
                <a:avLst/>
              </a:prstGeom>
              <a:ln w="38100"/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</p:grp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59D263F-148C-7E48-966B-B35746E36B17}"/>
                </a:ext>
              </a:extLst>
            </p:cNvPr>
            <p:cNvSpPr txBox="1"/>
            <p:nvPr/>
          </p:nvSpPr>
          <p:spPr>
            <a:xfrm>
              <a:off x="5507947" y="898119"/>
              <a:ext cx="682906" cy="338554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1024</a:t>
              </a: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85DB17EE-AEE4-4744-A775-4A0BD9379FC8}"/>
              </a:ext>
            </a:extLst>
          </p:cNvPr>
          <p:cNvGrpSpPr/>
          <p:nvPr/>
        </p:nvGrpSpPr>
        <p:grpSpPr>
          <a:xfrm>
            <a:off x="9297889" y="1352432"/>
            <a:ext cx="682906" cy="1260000"/>
            <a:chOff x="9297889" y="1352432"/>
            <a:chExt cx="682906" cy="1260000"/>
          </a:xfrm>
        </p:grpSpPr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A77B8385-BBFA-2646-A782-952CC538A82C}"/>
                </a:ext>
              </a:extLst>
            </p:cNvPr>
            <p:cNvGrpSpPr/>
            <p:nvPr/>
          </p:nvGrpSpPr>
          <p:grpSpPr>
            <a:xfrm>
              <a:off x="9549342" y="1352432"/>
              <a:ext cx="180000" cy="1260000"/>
              <a:chOff x="9041765" y="1352444"/>
              <a:chExt cx="180000" cy="1003467"/>
            </a:xfrm>
          </p:grpSpPr>
          <p:cxnSp>
            <p:nvCxnSpPr>
              <p:cNvPr id="63" name="Straight Connector 62">
                <a:extLst>
                  <a:ext uri="{FF2B5EF4-FFF2-40B4-BE49-F238E27FC236}">
                    <a16:creationId xmlns:a16="http://schemas.microsoft.com/office/drawing/2014/main" id="{06BF7CCB-2ADE-2742-8DB4-F172E5151FC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131765" y="1352444"/>
                <a:ext cx="0" cy="1003467"/>
              </a:xfrm>
              <a:prstGeom prst="line">
                <a:avLst/>
              </a:prstGeom>
              <a:ln w="38100">
                <a:prstDash val="dash"/>
              </a:ln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63">
                <a:extLst>
                  <a:ext uri="{FF2B5EF4-FFF2-40B4-BE49-F238E27FC236}">
                    <a16:creationId xmlns:a16="http://schemas.microsoft.com/office/drawing/2014/main" id="{B6329FFC-124B-0B4F-95F3-1B3CBA10E291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9131765" y="2257323"/>
                <a:ext cx="0" cy="180000"/>
              </a:xfrm>
              <a:prstGeom prst="line">
                <a:avLst/>
              </a:prstGeom>
              <a:ln w="38100"/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  <p:cxnSp>
            <p:nvCxnSpPr>
              <p:cNvPr id="65" name="Straight Connector 64">
                <a:extLst>
                  <a:ext uri="{FF2B5EF4-FFF2-40B4-BE49-F238E27FC236}">
                    <a16:creationId xmlns:a16="http://schemas.microsoft.com/office/drawing/2014/main" id="{D952EB91-5CDE-6944-90D2-3B4B0579C033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9131765" y="1271164"/>
                <a:ext cx="0" cy="180000"/>
              </a:xfrm>
              <a:prstGeom prst="line">
                <a:avLst/>
              </a:prstGeom>
              <a:ln w="38100"/>
            </p:spPr>
            <p:style>
              <a:lnRef idx="1">
                <a:schemeClr val="accent3"/>
              </a:lnRef>
              <a:fillRef idx="0">
                <a:schemeClr val="accent3"/>
              </a:fillRef>
              <a:effectRef idx="0">
                <a:schemeClr val="accent3"/>
              </a:effectRef>
              <a:fontRef idx="minor">
                <a:schemeClr val="tx1"/>
              </a:fontRef>
            </p:style>
          </p:cxnSp>
        </p:grp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293E9DC3-3588-6845-997E-BF9AF27A1ADD}"/>
                </a:ext>
              </a:extLst>
            </p:cNvPr>
            <p:cNvSpPr txBox="1"/>
            <p:nvPr/>
          </p:nvSpPr>
          <p:spPr>
            <a:xfrm>
              <a:off x="9297889" y="1813155"/>
              <a:ext cx="682906" cy="33855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1600" dirty="0"/>
                <a:t>308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23ADF65-A663-2B46-830F-4DCC496E7465}"/>
              </a:ext>
            </a:extLst>
          </p:cNvPr>
          <p:cNvGrpSpPr/>
          <p:nvPr/>
        </p:nvGrpSpPr>
        <p:grpSpPr>
          <a:xfrm>
            <a:off x="5444071" y="3220430"/>
            <a:ext cx="3174405" cy="2652764"/>
            <a:chOff x="5444071" y="2662646"/>
            <a:chExt cx="3174405" cy="2652764"/>
          </a:xfrm>
        </p:grpSpPr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F63157CD-1EFD-5D46-8BA8-C004BD1E3FBD}"/>
                </a:ext>
              </a:extLst>
            </p:cNvPr>
            <p:cNvSpPr/>
            <p:nvPr/>
          </p:nvSpPr>
          <p:spPr>
            <a:xfrm>
              <a:off x="6143847" y="3065411"/>
              <a:ext cx="1800000" cy="1800000"/>
            </a:xfrm>
            <a:prstGeom prst="rect">
              <a:avLst/>
            </a:prstGeom>
            <a:solidFill>
              <a:schemeClr val="accent4">
                <a:alpha val="50000"/>
              </a:schemeClr>
            </a:solidFill>
            <a:ln w="9525">
              <a:solidFill>
                <a:schemeClr val="accent4"/>
              </a:solidFill>
              <a:prstDash val="lgDash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r>
                <a:rPr lang="en-US" sz="1800" dirty="0"/>
                <a:t>Expanded MPU</a:t>
              </a:r>
              <a:endParaRPr lang="en-US" dirty="0"/>
            </a:p>
          </p:txBody>
        </p:sp>
        <p:sp>
          <p:nvSpPr>
            <p:cNvPr id="78" name="Rectangle 77">
              <a:extLst>
                <a:ext uri="{FF2B5EF4-FFF2-40B4-BE49-F238E27FC236}">
                  <a16:creationId xmlns:a16="http://schemas.microsoft.com/office/drawing/2014/main" id="{C43755B8-23D5-DA48-9853-6827744B8E2D}"/>
                </a:ext>
              </a:extLst>
            </p:cNvPr>
            <p:cNvSpPr/>
            <p:nvPr/>
          </p:nvSpPr>
          <p:spPr>
            <a:xfrm>
              <a:off x="6728407" y="3065411"/>
              <a:ext cx="1215342" cy="972209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/>
                <a:t>MPU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C6CFD55-52DE-324E-9928-5CF878A35364}"/>
                </a:ext>
              </a:extLst>
            </p:cNvPr>
            <p:cNvGrpSpPr/>
            <p:nvPr/>
          </p:nvGrpSpPr>
          <p:grpSpPr>
            <a:xfrm>
              <a:off x="7935570" y="3132393"/>
              <a:ext cx="682906" cy="900000"/>
              <a:chOff x="6554996" y="2926200"/>
              <a:chExt cx="682906" cy="900000"/>
            </a:xfrm>
          </p:grpSpPr>
          <p:grpSp>
            <p:nvGrpSpPr>
              <p:cNvPr id="80" name="Group 79">
                <a:extLst>
                  <a:ext uri="{FF2B5EF4-FFF2-40B4-BE49-F238E27FC236}">
                    <a16:creationId xmlns:a16="http://schemas.microsoft.com/office/drawing/2014/main" id="{1ADEA596-5831-264B-B392-E488443DFF6E}"/>
                  </a:ext>
                </a:extLst>
              </p:cNvPr>
              <p:cNvGrpSpPr/>
              <p:nvPr/>
            </p:nvGrpSpPr>
            <p:grpSpPr>
              <a:xfrm>
                <a:off x="6806449" y="2926200"/>
                <a:ext cx="180000" cy="900000"/>
                <a:chOff x="9041765" y="1352452"/>
                <a:chExt cx="180000" cy="630749"/>
              </a:xfrm>
            </p:grpSpPr>
            <p:cxnSp>
              <p:nvCxnSpPr>
                <p:cNvPr id="82" name="Straight Connector 81">
                  <a:extLst>
                    <a:ext uri="{FF2B5EF4-FFF2-40B4-BE49-F238E27FC236}">
                      <a16:creationId xmlns:a16="http://schemas.microsoft.com/office/drawing/2014/main" id="{14C0BEE6-12A0-F546-8888-92E1996466C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131765" y="1352452"/>
                  <a:ext cx="0" cy="630749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83" name="Straight Connector 82">
                  <a:extLst>
                    <a:ext uri="{FF2B5EF4-FFF2-40B4-BE49-F238E27FC236}">
                      <a16:creationId xmlns:a16="http://schemas.microsoft.com/office/drawing/2014/main" id="{7B5643EA-077D-7D49-840F-7192199A727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9131765" y="1893201"/>
                  <a:ext cx="0" cy="18000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84" name="Straight Connector 83">
                  <a:extLst>
                    <a:ext uri="{FF2B5EF4-FFF2-40B4-BE49-F238E27FC236}">
                      <a16:creationId xmlns:a16="http://schemas.microsoft.com/office/drawing/2014/main" id="{26D28272-2DD2-E448-8582-E194C8B91B4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9131765" y="1262452"/>
                  <a:ext cx="0" cy="18000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1" name="TextBox 80">
                <a:extLst>
                  <a:ext uri="{FF2B5EF4-FFF2-40B4-BE49-F238E27FC236}">
                    <a16:creationId xmlns:a16="http://schemas.microsoft.com/office/drawing/2014/main" id="{03AB8118-0AAD-6144-83BB-A0F62F8AF57D}"/>
                  </a:ext>
                </a:extLst>
              </p:cNvPr>
              <p:cNvSpPr txBox="1"/>
              <p:nvPr/>
            </p:nvSpPr>
            <p:spPr>
              <a:xfrm>
                <a:off x="6554996" y="3206923"/>
                <a:ext cx="682906" cy="338554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/>
                  <a:t>250</a:t>
                </a:r>
              </a:p>
            </p:txBody>
          </p:sp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9063E4D-101C-8548-853D-7FF8EB89C17D}"/>
                </a:ext>
              </a:extLst>
            </p:cNvPr>
            <p:cNvGrpSpPr/>
            <p:nvPr/>
          </p:nvGrpSpPr>
          <p:grpSpPr>
            <a:xfrm>
              <a:off x="6741867" y="2662646"/>
              <a:ext cx="1188000" cy="338554"/>
              <a:chOff x="7270782" y="3899776"/>
              <a:chExt cx="1188000" cy="338554"/>
            </a:xfrm>
          </p:grpSpPr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id="{A7AD5703-6B4B-6742-A245-FDF8C1C9BA30}"/>
                  </a:ext>
                </a:extLst>
              </p:cNvPr>
              <p:cNvGrpSpPr/>
              <p:nvPr/>
            </p:nvGrpSpPr>
            <p:grpSpPr>
              <a:xfrm>
                <a:off x="7270782" y="3979053"/>
                <a:ext cx="1188000" cy="180000"/>
                <a:chOff x="1099595" y="6009258"/>
                <a:chExt cx="1847107" cy="180000"/>
              </a:xfrm>
            </p:grpSpPr>
            <p:cxnSp>
              <p:nvCxnSpPr>
                <p:cNvPr id="88" name="Straight Connector 87">
                  <a:extLst>
                    <a:ext uri="{FF2B5EF4-FFF2-40B4-BE49-F238E27FC236}">
                      <a16:creationId xmlns:a16="http://schemas.microsoft.com/office/drawing/2014/main" id="{ED84B4D6-5AB2-A442-86A0-EDFDFFA70FF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99595" y="6094893"/>
                  <a:ext cx="1847107" cy="8731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>
                  <a:extLst>
                    <a:ext uri="{FF2B5EF4-FFF2-40B4-BE49-F238E27FC236}">
                      <a16:creationId xmlns:a16="http://schemas.microsoft.com/office/drawing/2014/main" id="{761BDA77-E6B1-A948-A733-73D05952B45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05754" y="6009258"/>
                  <a:ext cx="0" cy="18000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90" name="Straight Connector 89">
                  <a:extLst>
                    <a:ext uri="{FF2B5EF4-FFF2-40B4-BE49-F238E27FC236}">
                      <a16:creationId xmlns:a16="http://schemas.microsoft.com/office/drawing/2014/main" id="{4E15CD80-C143-7D44-95B0-BE512B4B80B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46701" y="6009258"/>
                  <a:ext cx="0" cy="18000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7" name="TextBox 86">
                <a:extLst>
                  <a:ext uri="{FF2B5EF4-FFF2-40B4-BE49-F238E27FC236}">
                    <a16:creationId xmlns:a16="http://schemas.microsoft.com/office/drawing/2014/main" id="{B88F05F9-EE90-0D47-AA74-D8FD86168E3C}"/>
                  </a:ext>
                </a:extLst>
              </p:cNvPr>
              <p:cNvSpPr txBox="1"/>
              <p:nvPr/>
            </p:nvSpPr>
            <p:spPr>
              <a:xfrm>
                <a:off x="7523329" y="3899776"/>
                <a:ext cx="682906" cy="338554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/>
                  <a:t>300</a:t>
                </a:r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6A8476A6-6C94-8144-B9E7-0D7EDCD73444}"/>
                </a:ext>
              </a:extLst>
            </p:cNvPr>
            <p:cNvGrpSpPr/>
            <p:nvPr/>
          </p:nvGrpSpPr>
          <p:grpSpPr>
            <a:xfrm>
              <a:off x="5444071" y="3082485"/>
              <a:ext cx="682906" cy="1800000"/>
              <a:chOff x="5704048" y="3082485"/>
              <a:chExt cx="682906" cy="1800000"/>
            </a:xfrm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C733DCBF-2738-B343-93E6-6E8548A941C0}"/>
                  </a:ext>
                </a:extLst>
              </p:cNvPr>
              <p:cNvGrpSpPr/>
              <p:nvPr/>
            </p:nvGrpSpPr>
            <p:grpSpPr>
              <a:xfrm>
                <a:off x="5955501" y="3082485"/>
                <a:ext cx="180000" cy="1800000"/>
                <a:chOff x="9041765" y="1352444"/>
                <a:chExt cx="180000" cy="1003467"/>
              </a:xfrm>
            </p:grpSpPr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7465EBC8-96E5-8D45-9565-2ECC0DBBAF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131765" y="1352444"/>
                  <a:ext cx="0" cy="1003467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  <a:prstDash val="dash"/>
                </a:ln>
              </p:spPr>
              <p:style>
                <a:lnRef idx="1">
                  <a:schemeClr val="accent3"/>
                </a:lnRef>
                <a:fillRef idx="0">
                  <a:schemeClr val="accent3"/>
                </a:fillRef>
                <a:effectRef idx="0">
                  <a:schemeClr val="accent3"/>
                </a:effectRef>
                <a:fontRef idx="minor">
                  <a:schemeClr val="tx1"/>
                </a:fontRef>
              </p:style>
            </p:cxnSp>
            <p:cxnSp>
              <p:nvCxnSpPr>
                <p:cNvPr id="92" name="Straight Connector 91">
                  <a:extLst>
                    <a:ext uri="{FF2B5EF4-FFF2-40B4-BE49-F238E27FC236}">
                      <a16:creationId xmlns:a16="http://schemas.microsoft.com/office/drawing/2014/main" id="{CEE5D9F3-ADCD-5842-9A7A-099A33EB644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9131765" y="2257323"/>
                  <a:ext cx="0" cy="18000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3"/>
                </a:lnRef>
                <a:fillRef idx="0">
                  <a:schemeClr val="accent3"/>
                </a:fillRef>
                <a:effectRef idx="0">
                  <a:schemeClr val="accent3"/>
                </a:effectRef>
                <a:fontRef idx="minor">
                  <a:schemeClr val="tx1"/>
                </a:fontRef>
              </p:style>
            </p:cxnSp>
            <p:cxnSp>
              <p:nvCxnSpPr>
                <p:cNvPr id="93" name="Straight Connector 92">
                  <a:extLst>
                    <a:ext uri="{FF2B5EF4-FFF2-40B4-BE49-F238E27FC236}">
                      <a16:creationId xmlns:a16="http://schemas.microsoft.com/office/drawing/2014/main" id="{49A46839-B76F-3E47-8C66-442CD5E9FF2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9131765" y="1271164"/>
                  <a:ext cx="0" cy="180000"/>
                </a:xfrm>
                <a:prstGeom prst="line">
                  <a:avLst/>
                </a:prstGeom>
                <a:ln w="38100">
                  <a:solidFill>
                    <a:schemeClr val="accent4"/>
                  </a:solidFill>
                </a:ln>
              </p:spPr>
              <p:style>
                <a:lnRef idx="1">
                  <a:schemeClr val="accent3"/>
                </a:lnRef>
                <a:fillRef idx="0">
                  <a:schemeClr val="accent3"/>
                </a:fillRef>
                <a:effectRef idx="0">
                  <a:schemeClr val="accent3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85" name="TextBox 84">
                <a:extLst>
                  <a:ext uri="{FF2B5EF4-FFF2-40B4-BE49-F238E27FC236}">
                    <a16:creationId xmlns:a16="http://schemas.microsoft.com/office/drawing/2014/main" id="{3A8D5359-A815-FF46-83F9-9AC1D000EFBC}"/>
                  </a:ext>
                </a:extLst>
              </p:cNvPr>
              <p:cNvSpPr txBox="1"/>
              <p:nvPr/>
            </p:nvSpPr>
            <p:spPr>
              <a:xfrm>
                <a:off x="5704048" y="3813208"/>
                <a:ext cx="682906" cy="338554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/>
                  <a:t>400</a:t>
                </a:r>
              </a:p>
            </p:txBody>
          </p:sp>
        </p:grp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769E4106-7FC6-CC47-9F8A-8E6EB21DA2F9}"/>
                </a:ext>
              </a:extLst>
            </p:cNvPr>
            <p:cNvGrpSpPr/>
            <p:nvPr/>
          </p:nvGrpSpPr>
          <p:grpSpPr>
            <a:xfrm>
              <a:off x="6152812" y="4976856"/>
              <a:ext cx="1800000" cy="338554"/>
              <a:chOff x="6152812" y="4976856"/>
              <a:chExt cx="1800000" cy="338554"/>
            </a:xfrm>
          </p:grpSpPr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C9BCD75D-04B0-B147-9F75-082F97680874}"/>
                  </a:ext>
                </a:extLst>
              </p:cNvPr>
              <p:cNvGrpSpPr/>
              <p:nvPr/>
            </p:nvGrpSpPr>
            <p:grpSpPr>
              <a:xfrm>
                <a:off x="6152812" y="5056133"/>
                <a:ext cx="1800000" cy="180000"/>
                <a:chOff x="1099595" y="6009258"/>
                <a:chExt cx="1847107" cy="180000"/>
              </a:xfrm>
            </p:grpSpPr>
            <p:cxnSp>
              <p:nvCxnSpPr>
                <p:cNvPr id="96" name="Straight Connector 95">
                  <a:extLst>
                    <a:ext uri="{FF2B5EF4-FFF2-40B4-BE49-F238E27FC236}">
                      <a16:creationId xmlns:a16="http://schemas.microsoft.com/office/drawing/2014/main" id="{9C1F5FC8-FF8A-EA4F-B6BB-DF9EF4F349C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99595" y="6094893"/>
                  <a:ext cx="1847107" cy="8731"/>
                </a:xfrm>
                <a:prstGeom prst="line">
                  <a:avLst/>
                </a:prstGeom>
                <a:ln w="38100">
                  <a:prstDash val="dash"/>
                </a:ln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Connector 96">
                  <a:extLst>
                    <a:ext uri="{FF2B5EF4-FFF2-40B4-BE49-F238E27FC236}">
                      <a16:creationId xmlns:a16="http://schemas.microsoft.com/office/drawing/2014/main" id="{6BF8D85A-EF5D-6348-B5E5-2533010793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05754" y="6009258"/>
                  <a:ext cx="0" cy="18000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Connector 97">
                  <a:extLst>
                    <a:ext uri="{FF2B5EF4-FFF2-40B4-BE49-F238E27FC236}">
                      <a16:creationId xmlns:a16="http://schemas.microsoft.com/office/drawing/2014/main" id="{89822F71-85F5-D940-B57D-667E3BF627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946701" y="6009258"/>
                  <a:ext cx="0" cy="18000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4"/>
                </a:lnRef>
                <a:fillRef idx="0">
                  <a:schemeClr val="accent4"/>
                </a:fillRef>
                <a:effectRef idx="0">
                  <a:schemeClr val="accent4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95" name="TextBox 94">
                <a:extLst>
                  <a:ext uri="{FF2B5EF4-FFF2-40B4-BE49-F238E27FC236}">
                    <a16:creationId xmlns:a16="http://schemas.microsoft.com/office/drawing/2014/main" id="{2DEF4154-D38C-FF4B-9A40-54FC2D090CF3}"/>
                  </a:ext>
                </a:extLst>
              </p:cNvPr>
              <p:cNvSpPr txBox="1"/>
              <p:nvPr/>
            </p:nvSpPr>
            <p:spPr>
              <a:xfrm>
                <a:off x="6711359" y="4976856"/>
                <a:ext cx="682906" cy="338554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600" dirty="0"/>
                  <a:t>400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2754971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>
            <a:extLst>
              <a:ext uri="{FF2B5EF4-FFF2-40B4-BE49-F238E27FC236}">
                <a16:creationId xmlns:a16="http://schemas.microsoft.com/office/drawing/2014/main" id="{91C8C6D9-7722-5C46-85DB-6F1923786B5B}"/>
              </a:ext>
            </a:extLst>
          </p:cNvPr>
          <p:cNvGrpSpPr/>
          <p:nvPr/>
        </p:nvGrpSpPr>
        <p:grpSpPr>
          <a:xfrm>
            <a:off x="2284667" y="1708566"/>
            <a:ext cx="7135305" cy="4140000"/>
            <a:chOff x="2284667" y="1221681"/>
            <a:chExt cx="7135305" cy="4140000"/>
          </a:xfrm>
        </p:grpSpPr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50712B9-2963-6744-8F68-7C9860911C2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284667" y="1221681"/>
              <a:ext cx="7135305" cy="4140000"/>
              <a:chOff x="1099595" y="534849"/>
              <a:chExt cx="9502815" cy="5513664"/>
            </a:xfrm>
          </p:grpSpPr>
          <p:grpSp>
            <p:nvGrpSpPr>
              <p:cNvPr id="24" name="Group 23">
                <a:extLst>
                  <a:ext uri="{FF2B5EF4-FFF2-40B4-BE49-F238E27FC236}">
                    <a16:creationId xmlns:a16="http://schemas.microsoft.com/office/drawing/2014/main" id="{54535321-5F2F-2344-88FB-EA630C930C80}"/>
                  </a:ext>
                </a:extLst>
              </p:cNvPr>
              <p:cNvGrpSpPr/>
              <p:nvPr/>
            </p:nvGrpSpPr>
            <p:grpSpPr>
              <a:xfrm>
                <a:off x="1099595" y="534849"/>
                <a:ext cx="9502815" cy="5513664"/>
                <a:chOff x="357956" y="39551"/>
                <a:chExt cx="10979986" cy="6504260"/>
              </a:xfrm>
            </p:grpSpPr>
            <p:sp>
              <p:nvSpPr>
                <p:cNvPr id="2" name="Rectangle 1">
                  <a:extLst>
                    <a:ext uri="{FF2B5EF4-FFF2-40B4-BE49-F238E27FC236}">
                      <a16:creationId xmlns:a16="http://schemas.microsoft.com/office/drawing/2014/main" id="{1DAC5914-1F9F-B441-A25C-AC3984DF9FBB}"/>
                    </a:ext>
                  </a:extLst>
                </p:cNvPr>
                <p:cNvSpPr/>
                <p:nvPr/>
              </p:nvSpPr>
              <p:spPr>
                <a:xfrm>
                  <a:off x="2653553" y="1873624"/>
                  <a:ext cx="6391835" cy="4670187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b"/>
                <a:lstStyle/>
                <a:p>
                  <a:r>
                    <a:rPr lang="en-US" sz="1600" dirty="0"/>
                    <a:t>Page content</a:t>
                  </a:r>
                </a:p>
              </p:txBody>
            </p:sp>
            <p:sp>
              <p:nvSpPr>
                <p:cNvPr id="4" name="Rectangle 3">
                  <a:extLst>
                    <a:ext uri="{FF2B5EF4-FFF2-40B4-BE49-F238E27FC236}">
                      <a16:creationId xmlns:a16="http://schemas.microsoft.com/office/drawing/2014/main" id="{79545340-5C06-AC4A-942A-5F5B178AFAED}"/>
                    </a:ext>
                  </a:extLst>
                </p:cNvPr>
                <p:cNvSpPr/>
                <p:nvPr/>
              </p:nvSpPr>
              <p:spPr>
                <a:xfrm>
                  <a:off x="2492188" y="1004047"/>
                  <a:ext cx="6714565" cy="744070"/>
                </a:xfrm>
                <a:prstGeom prst="rect">
                  <a:avLst/>
                </a:prstGeom>
                <a:ln/>
              </p:spPr>
              <p:style>
                <a:lnRef idx="2">
                  <a:schemeClr val="accent3">
                    <a:shade val="50000"/>
                  </a:schemeClr>
                </a:lnRef>
                <a:fillRef idx="1">
                  <a:schemeClr val="accent3"/>
                </a:fillRef>
                <a:effectRef idx="0">
                  <a:schemeClr val="accent3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dirty="0" err="1"/>
                    <a:t>Superheader</a:t>
                  </a:r>
                  <a:endParaRPr lang="en-US" sz="2000" dirty="0"/>
                </a:p>
              </p:txBody>
            </p:sp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95356D8A-60FE-A944-9597-2E7F7C15EC24}"/>
                    </a:ext>
                  </a:extLst>
                </p:cNvPr>
                <p:cNvSpPr/>
                <p:nvPr/>
              </p:nvSpPr>
              <p:spPr>
                <a:xfrm>
                  <a:off x="376218" y="1004046"/>
                  <a:ext cx="2115969" cy="5298141"/>
                </a:xfrm>
                <a:prstGeom prst="rect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dirty="0"/>
                    <a:t>Wallpaper (skin)</a:t>
                  </a:r>
                </a:p>
              </p:txBody>
            </p:sp>
            <p:sp>
              <p:nvSpPr>
                <p:cNvPr id="6" name="Rectangle 5">
                  <a:extLst>
                    <a:ext uri="{FF2B5EF4-FFF2-40B4-BE49-F238E27FC236}">
                      <a16:creationId xmlns:a16="http://schemas.microsoft.com/office/drawing/2014/main" id="{D404BADB-40D5-284C-BE39-C35DBACC5F5D}"/>
                    </a:ext>
                  </a:extLst>
                </p:cNvPr>
                <p:cNvSpPr/>
                <p:nvPr/>
              </p:nvSpPr>
              <p:spPr>
                <a:xfrm>
                  <a:off x="9206753" y="1004046"/>
                  <a:ext cx="2115969" cy="5298141"/>
                </a:xfrm>
                <a:prstGeom prst="rect">
                  <a:avLst/>
                </a:prstGeom>
                <a:ln/>
              </p:spPr>
              <p:style>
                <a:lnRef idx="2">
                  <a:schemeClr val="accent2">
                    <a:shade val="50000"/>
                  </a:schemeClr>
                </a:lnRef>
                <a:fillRef idx="1">
                  <a:schemeClr val="accent2"/>
                </a:fillRef>
                <a:effectRef idx="0">
                  <a:schemeClr val="accent2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en-US" sz="2000" dirty="0"/>
                    <a:t>Wallpaper (skin)</a:t>
                  </a:r>
                </a:p>
              </p:txBody>
            </p:sp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E6BFDF62-6974-B848-8036-BAAEF25DE04A}"/>
                    </a:ext>
                  </a:extLst>
                </p:cNvPr>
                <p:cNvSpPr/>
                <p:nvPr/>
              </p:nvSpPr>
              <p:spPr>
                <a:xfrm>
                  <a:off x="357956" y="39551"/>
                  <a:ext cx="10979986" cy="964495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r>
                    <a:rPr lang="en-US" sz="1600" dirty="0"/>
                    <a:t>Page content</a:t>
                  </a:r>
                </a:p>
              </p:txBody>
            </p:sp>
          </p:grp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829047B8-9DF7-1945-B1FB-FF025F755C96}"/>
                  </a:ext>
                </a:extLst>
              </p:cNvPr>
              <p:cNvSpPr/>
              <p:nvPr/>
            </p:nvSpPr>
            <p:spPr>
              <a:xfrm>
                <a:off x="2946701" y="1997288"/>
                <a:ext cx="5811234" cy="630748"/>
              </a:xfrm>
              <a:prstGeom prst="rect">
                <a:avLst/>
              </a:prstGeom>
              <a:solidFill>
                <a:schemeClr val="accent3">
                  <a:alpha val="50000"/>
                </a:schemeClr>
              </a:solidFill>
              <a:ln>
                <a:solidFill>
                  <a:schemeClr val="accent3"/>
                </a:solidFill>
                <a:prstDash val="lg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600" dirty="0"/>
                  <a:t>Expanded </a:t>
                </a:r>
                <a:r>
                  <a:rPr lang="en-US" sz="1600" dirty="0" err="1"/>
                  <a:t>Superheader</a:t>
                </a:r>
                <a:endParaRPr lang="en-US" sz="1600" dirty="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F63157CD-1EFD-5D46-8BA8-C004BD1E3FBD}"/>
                  </a:ext>
                </a:extLst>
              </p:cNvPr>
              <p:cNvSpPr/>
              <p:nvPr/>
            </p:nvSpPr>
            <p:spPr>
              <a:xfrm>
                <a:off x="6143846" y="4015295"/>
                <a:ext cx="1800000" cy="1800000"/>
              </a:xfrm>
              <a:prstGeom prst="rect">
                <a:avLst/>
              </a:prstGeom>
              <a:solidFill>
                <a:schemeClr val="accent4">
                  <a:alpha val="50000"/>
                </a:schemeClr>
              </a:solidFill>
              <a:ln w="9525">
                <a:solidFill>
                  <a:schemeClr val="accent4"/>
                </a:solidFill>
                <a:prstDash val="lg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r>
                  <a:rPr lang="en-US" sz="1600" dirty="0"/>
                  <a:t>Expanded MPU</a:t>
                </a:r>
                <a:endParaRPr lang="en-US" sz="2000" dirty="0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C43755B8-23D5-DA48-9853-6827744B8E2D}"/>
                  </a:ext>
                </a:extLst>
              </p:cNvPr>
              <p:cNvSpPr/>
              <p:nvPr/>
            </p:nvSpPr>
            <p:spPr>
              <a:xfrm>
                <a:off x="6728406" y="4015295"/>
                <a:ext cx="1215341" cy="972209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/>
                  <a:t>MPU</a:t>
                </a:r>
              </a:p>
            </p:txBody>
          </p:sp>
        </p:grp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BE12CFDC-A2FC-0B48-B2B0-5E0EB1AA457C}"/>
                </a:ext>
              </a:extLst>
            </p:cNvPr>
            <p:cNvSpPr/>
            <p:nvPr/>
          </p:nvSpPr>
          <p:spPr>
            <a:xfrm>
              <a:off x="2445049" y="2028198"/>
              <a:ext cx="359342" cy="359340"/>
            </a:xfrm>
            <a:prstGeom prst="ellipse">
              <a:avLst/>
            </a:prstGeom>
            <a:solidFill>
              <a:schemeClr val="bg2"/>
            </a:solidFill>
            <a:ln w="381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36000"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+mj-lt"/>
                </a:rPr>
                <a:t>1</a:t>
              </a:r>
            </a:p>
          </p:txBody>
        </p:sp>
        <p:sp>
          <p:nvSpPr>
            <p:cNvPr id="99" name="Oval 98">
              <a:extLst>
                <a:ext uri="{FF2B5EF4-FFF2-40B4-BE49-F238E27FC236}">
                  <a16:creationId xmlns:a16="http://schemas.microsoft.com/office/drawing/2014/main" id="{5782F26E-B781-714F-AD22-769A96FE10FA}"/>
                </a:ext>
              </a:extLst>
            </p:cNvPr>
            <p:cNvSpPr/>
            <p:nvPr/>
          </p:nvSpPr>
          <p:spPr>
            <a:xfrm>
              <a:off x="7590104" y="1892720"/>
              <a:ext cx="359342" cy="359340"/>
            </a:xfrm>
            <a:prstGeom prst="ellipse">
              <a:avLst/>
            </a:prstGeom>
            <a:solidFill>
              <a:schemeClr val="bg2"/>
            </a:solidFill>
            <a:ln w="381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36000"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+mj-lt"/>
                </a:rPr>
                <a:t>2</a:t>
              </a:r>
            </a:p>
          </p:txBody>
        </p:sp>
        <p:sp>
          <p:nvSpPr>
            <p:cNvPr id="100" name="Oval 99">
              <a:extLst>
                <a:ext uri="{FF2B5EF4-FFF2-40B4-BE49-F238E27FC236}">
                  <a16:creationId xmlns:a16="http://schemas.microsoft.com/office/drawing/2014/main" id="{861C4CEA-AB4D-AE4D-AA32-4FB6677B015B}"/>
                </a:ext>
              </a:extLst>
            </p:cNvPr>
            <p:cNvSpPr/>
            <p:nvPr/>
          </p:nvSpPr>
          <p:spPr>
            <a:xfrm>
              <a:off x="7230762" y="3690670"/>
              <a:ext cx="359342" cy="359340"/>
            </a:xfrm>
            <a:prstGeom prst="ellipse">
              <a:avLst/>
            </a:prstGeom>
            <a:solidFill>
              <a:schemeClr val="bg2"/>
            </a:solidFill>
            <a:ln w="381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36000"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+mj-lt"/>
                </a:rPr>
                <a:t>3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D6D8275-DAD6-5D45-84F1-C95FA55B2A20}"/>
              </a:ext>
            </a:extLst>
          </p:cNvPr>
          <p:cNvGrpSpPr/>
          <p:nvPr/>
        </p:nvGrpSpPr>
        <p:grpSpPr>
          <a:xfrm>
            <a:off x="225232" y="2841634"/>
            <a:ext cx="1966438" cy="2121064"/>
            <a:chOff x="202080" y="580947"/>
            <a:chExt cx="1754393" cy="1805991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D513727-F4FE-B844-8545-2719F651DBFF}"/>
                </a:ext>
              </a:extLst>
            </p:cNvPr>
            <p:cNvSpPr/>
            <p:nvPr/>
          </p:nvSpPr>
          <p:spPr>
            <a:xfrm>
              <a:off x="372784" y="760615"/>
              <a:ext cx="1583689" cy="1626323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Wallpaper maximum file size </a:t>
              </a:r>
              <a:r>
                <a:rPr lang="en-US" sz="1200" dirty="0">
                  <a:solidFill>
                    <a:schemeClr val="tx1"/>
                  </a:solidFill>
                </a:rPr>
                <a:t>150kB</a:t>
              </a:r>
            </a:p>
            <a:p>
              <a:pPr algn="ctr"/>
              <a:endParaRPr lang="en-US" sz="1200" dirty="0">
                <a:solidFill>
                  <a:schemeClr val="tx1"/>
                </a:solidFill>
              </a:endParaRPr>
            </a:p>
            <a:p>
              <a:pPr algn="ctr"/>
              <a:r>
                <a:rPr lang="en-GB" sz="1200" b="1" u="sng" dirty="0">
                  <a:solidFill>
                    <a:schemeClr val="accent1"/>
                  </a:solidFill>
                </a:rPr>
                <a:t>PLEASE NOTE: The wallpaper/skin has to be served through the </a:t>
              </a:r>
              <a:r>
                <a:rPr lang="en-GB" sz="1200" b="1" u="sng" dirty="0" err="1">
                  <a:solidFill>
                    <a:schemeClr val="accent1"/>
                  </a:solidFill>
                </a:rPr>
                <a:t>superheader</a:t>
              </a:r>
              <a:r>
                <a:rPr lang="en-GB" sz="1200" b="1" u="sng" dirty="0">
                  <a:solidFill>
                    <a:schemeClr val="accent1"/>
                  </a:solidFill>
                </a:rPr>
                <a:t> tag. It cannot be served on</a:t>
              </a:r>
            </a:p>
            <a:p>
              <a:pPr algn="ctr"/>
              <a:r>
                <a:rPr lang="en-GB" sz="1200" b="1" u="sng" dirty="0">
                  <a:solidFill>
                    <a:schemeClr val="accent1"/>
                  </a:solidFill>
                </a:rPr>
                <a:t> its own!</a:t>
              </a:r>
            </a:p>
          </p:txBody>
        </p:sp>
        <p:sp>
          <p:nvSpPr>
            <p:cNvPr id="101" name="Oval 100">
              <a:extLst>
                <a:ext uri="{FF2B5EF4-FFF2-40B4-BE49-F238E27FC236}">
                  <a16:creationId xmlns:a16="http://schemas.microsoft.com/office/drawing/2014/main" id="{38D00D8E-312C-F447-82C8-9DC87821FE67}"/>
                </a:ext>
              </a:extLst>
            </p:cNvPr>
            <p:cNvSpPr/>
            <p:nvPr/>
          </p:nvSpPr>
          <p:spPr>
            <a:xfrm>
              <a:off x="202080" y="580947"/>
              <a:ext cx="359342" cy="359340"/>
            </a:xfrm>
            <a:prstGeom prst="ellipse">
              <a:avLst/>
            </a:prstGeom>
            <a:solidFill>
              <a:schemeClr val="bg2"/>
            </a:solidFill>
            <a:ln w="381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36000"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+mj-lt"/>
                </a:rPr>
                <a:t>1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C26B475-1988-6945-AFCA-28381D212248}"/>
              </a:ext>
            </a:extLst>
          </p:cNvPr>
          <p:cNvGrpSpPr/>
          <p:nvPr/>
        </p:nvGrpSpPr>
        <p:grpSpPr>
          <a:xfrm>
            <a:off x="9908976" y="1637848"/>
            <a:ext cx="1602548" cy="1491443"/>
            <a:chOff x="9908976" y="580947"/>
            <a:chExt cx="1602548" cy="1491443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D9E6921A-AC18-BB42-A67A-7C73B770C747}"/>
                </a:ext>
              </a:extLst>
            </p:cNvPr>
            <p:cNvSpPr/>
            <p:nvPr/>
          </p:nvSpPr>
          <p:spPr>
            <a:xfrm>
              <a:off x="9908976" y="760617"/>
              <a:ext cx="1416425" cy="1311773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 err="1">
                  <a:solidFill>
                    <a:schemeClr val="tx1"/>
                  </a:solidFill>
                </a:rPr>
                <a:t>Superheader</a:t>
              </a:r>
              <a:r>
                <a:rPr lang="en-US" sz="1200" b="1" dirty="0">
                  <a:solidFill>
                    <a:schemeClr val="tx1"/>
                  </a:solidFill>
                </a:rPr>
                <a:t> maximum file size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Default: 60kB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Backup: 40kB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Expanded: 150kB</a:t>
              </a:r>
            </a:p>
          </p:txBody>
        </p:sp>
        <p:sp>
          <p:nvSpPr>
            <p:cNvPr id="102" name="Oval 101">
              <a:extLst>
                <a:ext uri="{FF2B5EF4-FFF2-40B4-BE49-F238E27FC236}">
                  <a16:creationId xmlns:a16="http://schemas.microsoft.com/office/drawing/2014/main" id="{2CCA3B1C-84BB-B641-9796-B82C92054655}"/>
                </a:ext>
              </a:extLst>
            </p:cNvPr>
            <p:cNvSpPr/>
            <p:nvPr/>
          </p:nvSpPr>
          <p:spPr>
            <a:xfrm>
              <a:off x="11152182" y="580947"/>
              <a:ext cx="359342" cy="359340"/>
            </a:xfrm>
            <a:prstGeom prst="ellipse">
              <a:avLst/>
            </a:prstGeom>
            <a:solidFill>
              <a:schemeClr val="bg2"/>
            </a:solidFill>
            <a:ln w="381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36000"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+mj-lt"/>
                </a:rPr>
                <a:t>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C3A8E8C-53C9-6C4D-92B0-314FE708EA5C}"/>
              </a:ext>
            </a:extLst>
          </p:cNvPr>
          <p:cNvGrpSpPr/>
          <p:nvPr/>
        </p:nvGrpSpPr>
        <p:grpSpPr>
          <a:xfrm>
            <a:off x="9915427" y="4372329"/>
            <a:ext cx="1589645" cy="1491443"/>
            <a:chOff x="9915427" y="4372329"/>
            <a:chExt cx="1589645" cy="1491443"/>
          </a:xfrm>
        </p:grpSpPr>
        <p:sp>
          <p:nvSpPr>
            <p:cNvPr id="106" name="Rectangle 105">
              <a:extLst>
                <a:ext uri="{FF2B5EF4-FFF2-40B4-BE49-F238E27FC236}">
                  <a16:creationId xmlns:a16="http://schemas.microsoft.com/office/drawing/2014/main" id="{15437C0A-9F7C-6B4C-A0F8-E938CA4E4368}"/>
                </a:ext>
              </a:extLst>
            </p:cNvPr>
            <p:cNvSpPr/>
            <p:nvPr/>
          </p:nvSpPr>
          <p:spPr>
            <a:xfrm>
              <a:off x="9915427" y="4551999"/>
              <a:ext cx="1416425" cy="1311773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MPU maximum file size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Default: 40kB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Backup: 40kB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Expanded: 100kB</a:t>
              </a:r>
            </a:p>
          </p:txBody>
        </p:sp>
        <p:sp>
          <p:nvSpPr>
            <p:cNvPr id="103" name="Oval 102">
              <a:extLst>
                <a:ext uri="{FF2B5EF4-FFF2-40B4-BE49-F238E27FC236}">
                  <a16:creationId xmlns:a16="http://schemas.microsoft.com/office/drawing/2014/main" id="{F6B73B4A-0B73-2640-BCED-B4D770FF609A}"/>
                </a:ext>
              </a:extLst>
            </p:cNvPr>
            <p:cNvSpPr/>
            <p:nvPr/>
          </p:nvSpPr>
          <p:spPr>
            <a:xfrm>
              <a:off x="11145730" y="4372329"/>
              <a:ext cx="359342" cy="359340"/>
            </a:xfrm>
            <a:prstGeom prst="ellipse">
              <a:avLst/>
            </a:prstGeom>
            <a:solidFill>
              <a:schemeClr val="bg2"/>
            </a:solidFill>
            <a:ln w="381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36000"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+mj-lt"/>
                </a:rPr>
                <a:t>3</a:t>
              </a:r>
            </a:p>
          </p:txBody>
        </p:sp>
      </p:grp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4018759A-5B76-AA4F-AE53-190B5AFFB7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5789" y="6024397"/>
            <a:ext cx="5668707" cy="333375"/>
          </a:xfrm>
        </p:spPr>
        <p:txBody>
          <a:bodyPr/>
          <a:lstStyle/>
          <a:p>
            <a:r>
              <a:rPr lang="en-GB" dirty="0"/>
              <a:t>Wallpaper/border images are subject to editorial approval</a:t>
            </a:r>
            <a:br>
              <a:rPr lang="en-GB" dirty="0"/>
            </a:br>
            <a:r>
              <a:rPr lang="en-GB" dirty="0"/>
              <a:t>Creative Guidelines must be followed – submissions which do not meet these criteria will not be accepted.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C37744E-60A5-D943-9F86-FA65CC2F66E7}"/>
              </a:ext>
            </a:extLst>
          </p:cNvPr>
          <p:cNvGrpSpPr/>
          <p:nvPr/>
        </p:nvGrpSpPr>
        <p:grpSpPr>
          <a:xfrm>
            <a:off x="362895" y="207764"/>
            <a:ext cx="6867864" cy="1308192"/>
            <a:chOff x="362895" y="207764"/>
            <a:chExt cx="6867864" cy="1308192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D94AA67E-7B4C-D74E-A13F-1C7B4E912004}"/>
                </a:ext>
              </a:extLst>
            </p:cNvPr>
            <p:cNvSpPr/>
            <p:nvPr/>
          </p:nvSpPr>
          <p:spPr>
            <a:xfrm>
              <a:off x="362895" y="207764"/>
              <a:ext cx="6867864" cy="1306321"/>
            </a:xfrm>
            <a:prstGeom prst="rect">
              <a:avLst/>
            </a:prstGeom>
            <a:gradFill flip="none" rotWithShape="1">
              <a:gsLst>
                <a:gs pos="93000">
                  <a:schemeClr val="bg1">
                    <a:lumMod val="85000"/>
                    <a:alpha val="42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400" dirty="0">
                <a:solidFill>
                  <a:schemeClr val="tx1"/>
                </a:solidFill>
              </a:endParaRPr>
            </a:p>
          </p:txBody>
        </p:sp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204DBA05-0286-BC4E-8F5A-D92AB628B183}"/>
                </a:ext>
              </a:extLst>
            </p:cNvPr>
            <p:cNvSpPr/>
            <p:nvPr/>
          </p:nvSpPr>
          <p:spPr>
            <a:xfrm>
              <a:off x="4872769" y="211506"/>
              <a:ext cx="2357990" cy="13044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200" b="1" dirty="0">
                  <a:solidFill>
                    <a:schemeClr val="accent1"/>
                  </a:solidFill>
                </a:rPr>
                <a:t>Formatting:</a:t>
              </a:r>
            </a:p>
            <a:p>
              <a:r>
                <a:rPr lang="en-GB" sz="1200" b="1" dirty="0">
                  <a:solidFill>
                    <a:schemeClr val="tx1"/>
                  </a:solidFill>
                </a:rPr>
                <a:t>Format:</a:t>
              </a:r>
              <a:r>
                <a:rPr lang="en-GB" sz="1200" dirty="0">
                  <a:solidFill>
                    <a:schemeClr val="tx1"/>
                  </a:solidFill>
                </a:rPr>
                <a:t> </a:t>
              </a:r>
              <a:r>
                <a:rPr lang="en-GB" sz="1200" dirty="0" err="1">
                  <a:solidFill>
                    <a:schemeClr val="tx1"/>
                  </a:solidFill>
                </a:rPr>
                <a:t>RichMedia</a:t>
              </a:r>
              <a:r>
                <a:rPr lang="en-GB" sz="1200" dirty="0">
                  <a:solidFill>
                    <a:schemeClr val="tx1"/>
                  </a:solidFill>
                </a:rPr>
                <a:t>, HTML5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b="1" dirty="0">
                  <a:solidFill>
                    <a:schemeClr val="tx1"/>
                  </a:solidFill>
                </a:rPr>
                <a:t>Frame Rate:</a:t>
              </a:r>
              <a:r>
                <a:rPr lang="en-GB" sz="1200" dirty="0">
                  <a:solidFill>
                    <a:schemeClr val="tx1"/>
                  </a:solidFill>
                </a:rPr>
                <a:t> Up to 24fps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No bandwidth detection allowed</a:t>
              </a:r>
            </a:p>
          </p:txBody>
        </p:sp>
        <p:sp>
          <p:nvSpPr>
            <p:cNvPr id="110" name="Rectangle 109">
              <a:extLst>
                <a:ext uri="{FF2B5EF4-FFF2-40B4-BE49-F238E27FC236}">
                  <a16:creationId xmlns:a16="http://schemas.microsoft.com/office/drawing/2014/main" id="{30FF8909-ECA4-B144-B116-A72947058B6B}"/>
                </a:ext>
              </a:extLst>
            </p:cNvPr>
            <p:cNvSpPr/>
            <p:nvPr/>
          </p:nvSpPr>
          <p:spPr>
            <a:xfrm>
              <a:off x="372786" y="214016"/>
              <a:ext cx="4139837" cy="13019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200" b="1" dirty="0">
                  <a:solidFill>
                    <a:schemeClr val="accent1"/>
                  </a:solidFill>
                </a:rPr>
                <a:t>Loading requirements:</a:t>
              </a:r>
            </a:p>
            <a:p>
              <a:r>
                <a:rPr lang="en-GB" sz="1200" b="1" dirty="0">
                  <a:solidFill>
                    <a:schemeClr val="tx1"/>
                  </a:solidFill>
                </a:rPr>
                <a:t>Initial load:</a:t>
              </a:r>
              <a:r>
                <a:rPr lang="en-GB" sz="1200" dirty="0">
                  <a:solidFill>
                    <a:schemeClr val="tx1"/>
                  </a:solidFill>
                </a:rPr>
                <a:t> 150kB Max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b="1" dirty="0">
                  <a:solidFill>
                    <a:schemeClr val="tx1"/>
                  </a:solidFill>
                </a:rPr>
                <a:t>Subsequent Polite Load Size:</a:t>
              </a:r>
              <a:r>
                <a:rPr lang="en-GB" sz="1200" dirty="0">
                  <a:solidFill>
                    <a:schemeClr val="tx1"/>
                  </a:solidFill>
                </a:rPr>
                <a:t> Up to 1MB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b="1" dirty="0">
                  <a:solidFill>
                    <a:schemeClr val="tx1"/>
                  </a:solidFill>
                </a:rPr>
                <a:t>User Initiated Load size:</a:t>
              </a:r>
              <a:r>
                <a:rPr lang="en-GB" sz="1200" dirty="0">
                  <a:solidFill>
                    <a:schemeClr val="tx1"/>
                  </a:solidFill>
                </a:rPr>
                <a:t> Up to 1.5MB (animation/interaction) and 10MB for Non YouTube served videos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b="1" dirty="0">
                  <a:solidFill>
                    <a:schemeClr val="tx1"/>
                  </a:solidFill>
                </a:rPr>
                <a:t>Total file size:</a:t>
              </a:r>
              <a:r>
                <a:rPr lang="en-GB" sz="1200" dirty="0">
                  <a:solidFill>
                    <a:schemeClr val="tx1"/>
                  </a:solidFill>
                </a:rPr>
                <a:t> Must not exceed 10 MB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111" name="Rectangle 110">
              <a:extLst>
                <a:ext uri="{FF2B5EF4-FFF2-40B4-BE49-F238E27FC236}">
                  <a16:creationId xmlns:a16="http://schemas.microsoft.com/office/drawing/2014/main" id="{A1C15C96-D716-5E40-9199-D57D5DBEE8A8}"/>
                </a:ext>
              </a:extLst>
            </p:cNvPr>
            <p:cNvSpPr/>
            <p:nvPr/>
          </p:nvSpPr>
          <p:spPr>
            <a:xfrm>
              <a:off x="372786" y="209635"/>
              <a:ext cx="6857973" cy="1304450"/>
            </a:xfrm>
            <a:prstGeom prst="rect">
              <a:avLst/>
            </a:prstGeom>
            <a:no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GB" sz="1200" dirty="0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65021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E411B7D7-FE62-1C49-9CD7-6C05AE78874A}"/>
              </a:ext>
            </a:extLst>
          </p:cNvPr>
          <p:cNvGrpSpPr/>
          <p:nvPr/>
        </p:nvGrpSpPr>
        <p:grpSpPr>
          <a:xfrm>
            <a:off x="2288315" y="1723569"/>
            <a:ext cx="7135200" cy="4139940"/>
            <a:chOff x="1099595" y="534849"/>
            <a:chExt cx="7135200" cy="4139940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54535321-5F2F-2344-88FB-EA630C930C80}"/>
                </a:ext>
              </a:extLst>
            </p:cNvPr>
            <p:cNvGrpSpPr/>
            <p:nvPr/>
          </p:nvGrpSpPr>
          <p:grpSpPr>
            <a:xfrm>
              <a:off x="1099595" y="534849"/>
              <a:ext cx="7135200" cy="4139940"/>
              <a:chOff x="357956" y="39551"/>
              <a:chExt cx="10979986" cy="6504259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1DAC5914-1F9F-B441-A25C-AC3984DF9FBB}"/>
                  </a:ext>
                </a:extLst>
              </p:cNvPr>
              <p:cNvSpPr/>
              <p:nvPr/>
            </p:nvSpPr>
            <p:spPr>
              <a:xfrm>
                <a:off x="2653553" y="2869999"/>
                <a:ext cx="6391835" cy="3673811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r>
                  <a:rPr lang="en-US" sz="1600" dirty="0"/>
                  <a:t>Page content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404BADB-40D5-284C-BE39-C35DBACC5F5D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653325" y="1098317"/>
                <a:ext cx="6374759" cy="1677413"/>
              </a:xfrm>
              <a:prstGeom prst="rect">
                <a:avLst/>
              </a:prstGeom>
              <a:ln/>
            </p:spPr>
            <p:style>
              <a:lnRef idx="2">
                <a:schemeClr val="accent2">
                  <a:shade val="50000"/>
                </a:schemeClr>
              </a:lnRef>
              <a:fillRef idx="1">
                <a:schemeClr val="accent2"/>
              </a:fillRef>
              <a:effectRef idx="0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000" dirty="0"/>
                  <a:t>Billboard</a:t>
                </a:r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E6BFDF62-6974-B848-8036-BAAEF25DE04A}"/>
                  </a:ext>
                </a:extLst>
              </p:cNvPr>
              <p:cNvSpPr/>
              <p:nvPr/>
            </p:nvSpPr>
            <p:spPr>
              <a:xfrm>
                <a:off x="357956" y="39551"/>
                <a:ext cx="10979986" cy="964495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600" dirty="0"/>
                  <a:t>Page content</a:t>
                </a: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1695C24-E6B6-6B45-8E78-2D9557997E67}"/>
                </a:ext>
              </a:extLst>
            </p:cNvPr>
            <p:cNvGrpSpPr/>
            <p:nvPr/>
          </p:nvGrpSpPr>
          <p:grpSpPr>
            <a:xfrm>
              <a:off x="4361650" y="2551320"/>
              <a:ext cx="2383506" cy="2045404"/>
              <a:chOff x="5444071" y="2662646"/>
              <a:chExt cx="3174405" cy="2724114"/>
            </a:xfrm>
          </p:grpSpPr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F63157CD-1EFD-5D46-8BA8-C004BD1E3FBD}"/>
                  </a:ext>
                </a:extLst>
              </p:cNvPr>
              <p:cNvSpPr/>
              <p:nvPr/>
            </p:nvSpPr>
            <p:spPr>
              <a:xfrm>
                <a:off x="6143847" y="3065411"/>
                <a:ext cx="1800000" cy="1800000"/>
              </a:xfrm>
              <a:prstGeom prst="rect">
                <a:avLst/>
              </a:prstGeom>
              <a:solidFill>
                <a:schemeClr val="accent4">
                  <a:alpha val="50000"/>
                </a:schemeClr>
              </a:solidFill>
              <a:ln w="9525">
                <a:solidFill>
                  <a:schemeClr val="accent4"/>
                </a:solidFill>
                <a:prstDash val="lgDash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b"/>
              <a:lstStyle/>
              <a:p>
                <a:r>
                  <a:rPr lang="en-US" sz="1400" dirty="0"/>
                  <a:t>Expanded MPU</a:t>
                </a:r>
                <a:endParaRPr lang="en-US" sz="1800" dirty="0"/>
              </a:p>
            </p:txBody>
          </p:sp>
          <p:sp>
            <p:nvSpPr>
              <p:cNvPr id="78" name="Rectangle 77">
                <a:extLst>
                  <a:ext uri="{FF2B5EF4-FFF2-40B4-BE49-F238E27FC236}">
                    <a16:creationId xmlns:a16="http://schemas.microsoft.com/office/drawing/2014/main" id="{C43755B8-23D5-DA48-9853-6827744B8E2D}"/>
                  </a:ext>
                </a:extLst>
              </p:cNvPr>
              <p:cNvSpPr/>
              <p:nvPr/>
            </p:nvSpPr>
            <p:spPr>
              <a:xfrm>
                <a:off x="6728407" y="3065411"/>
                <a:ext cx="1215342" cy="972209"/>
              </a:xfrm>
              <a:prstGeom prst="rect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1800" dirty="0"/>
                  <a:t>MPU</a:t>
                </a:r>
                <a:endParaRPr lang="en-US" dirty="0"/>
              </a:p>
            </p:txBody>
          </p:sp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CC6CFD55-52DE-324E-9928-5CF878A35364}"/>
                  </a:ext>
                </a:extLst>
              </p:cNvPr>
              <p:cNvGrpSpPr/>
              <p:nvPr/>
            </p:nvGrpSpPr>
            <p:grpSpPr>
              <a:xfrm>
                <a:off x="7935570" y="3132393"/>
                <a:ext cx="682906" cy="900000"/>
                <a:chOff x="6554996" y="2926200"/>
                <a:chExt cx="682906" cy="900000"/>
              </a:xfrm>
            </p:grpSpPr>
            <p:grpSp>
              <p:nvGrpSpPr>
                <p:cNvPr id="80" name="Group 79">
                  <a:extLst>
                    <a:ext uri="{FF2B5EF4-FFF2-40B4-BE49-F238E27FC236}">
                      <a16:creationId xmlns:a16="http://schemas.microsoft.com/office/drawing/2014/main" id="{1ADEA596-5831-264B-B392-E488443DFF6E}"/>
                    </a:ext>
                  </a:extLst>
                </p:cNvPr>
                <p:cNvGrpSpPr/>
                <p:nvPr/>
              </p:nvGrpSpPr>
              <p:grpSpPr>
                <a:xfrm>
                  <a:off x="6806449" y="2926200"/>
                  <a:ext cx="180000" cy="900000"/>
                  <a:chOff x="9041765" y="1352452"/>
                  <a:chExt cx="180000" cy="630749"/>
                </a:xfrm>
              </p:grpSpPr>
              <p:cxnSp>
                <p:nvCxnSpPr>
                  <p:cNvPr id="82" name="Straight Connector 81">
                    <a:extLst>
                      <a:ext uri="{FF2B5EF4-FFF2-40B4-BE49-F238E27FC236}">
                        <a16:creationId xmlns:a16="http://schemas.microsoft.com/office/drawing/2014/main" id="{14C0BEE6-12A0-F546-8888-92E1996466C5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131765" y="1352452"/>
                    <a:ext cx="0" cy="630749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accent4"/>
                  </a:lnRef>
                  <a:fillRef idx="0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Straight Connector 82">
                    <a:extLst>
                      <a:ext uri="{FF2B5EF4-FFF2-40B4-BE49-F238E27FC236}">
                        <a16:creationId xmlns:a16="http://schemas.microsoft.com/office/drawing/2014/main" id="{7B5643EA-077D-7D49-840F-7192199A727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9131765" y="1893201"/>
                    <a:ext cx="0" cy="18000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accent4"/>
                  </a:lnRef>
                  <a:fillRef idx="0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Straight Connector 83">
                    <a:extLst>
                      <a:ext uri="{FF2B5EF4-FFF2-40B4-BE49-F238E27FC236}">
                        <a16:creationId xmlns:a16="http://schemas.microsoft.com/office/drawing/2014/main" id="{26D28272-2DD2-E448-8582-E194C8B91B4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9131765" y="1262452"/>
                    <a:ext cx="0" cy="18000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accent4"/>
                  </a:lnRef>
                  <a:fillRef idx="0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03AB8118-0AAD-6144-83BB-A0F62F8AF57D}"/>
                    </a:ext>
                  </a:extLst>
                </p:cNvPr>
                <p:cNvSpPr txBox="1"/>
                <p:nvPr/>
              </p:nvSpPr>
              <p:spPr>
                <a:xfrm>
                  <a:off x="6554996" y="3206923"/>
                  <a:ext cx="682906" cy="409904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/>
                    <a:t>250</a:t>
                  </a:r>
                  <a:endParaRPr lang="en-US" sz="1600" dirty="0"/>
                </a:p>
              </p:txBody>
            </p:sp>
          </p:grpSp>
          <p:grpSp>
            <p:nvGrpSpPr>
              <p:cNvPr id="3" name="Group 2">
                <a:extLst>
                  <a:ext uri="{FF2B5EF4-FFF2-40B4-BE49-F238E27FC236}">
                    <a16:creationId xmlns:a16="http://schemas.microsoft.com/office/drawing/2014/main" id="{E9063E4D-101C-8548-853D-7FF8EB89C17D}"/>
                  </a:ext>
                </a:extLst>
              </p:cNvPr>
              <p:cNvGrpSpPr/>
              <p:nvPr/>
            </p:nvGrpSpPr>
            <p:grpSpPr>
              <a:xfrm>
                <a:off x="6741867" y="2662646"/>
                <a:ext cx="1188000" cy="409904"/>
                <a:chOff x="7270782" y="3899776"/>
                <a:chExt cx="1188000" cy="409904"/>
              </a:xfrm>
            </p:grpSpPr>
            <p:grpSp>
              <p:nvGrpSpPr>
                <p:cNvPr id="86" name="Group 85">
                  <a:extLst>
                    <a:ext uri="{FF2B5EF4-FFF2-40B4-BE49-F238E27FC236}">
                      <a16:creationId xmlns:a16="http://schemas.microsoft.com/office/drawing/2014/main" id="{A7AD5703-6B4B-6742-A245-FDF8C1C9BA30}"/>
                    </a:ext>
                  </a:extLst>
                </p:cNvPr>
                <p:cNvGrpSpPr/>
                <p:nvPr/>
              </p:nvGrpSpPr>
              <p:grpSpPr>
                <a:xfrm>
                  <a:off x="7270782" y="3979053"/>
                  <a:ext cx="1188000" cy="180000"/>
                  <a:chOff x="1099595" y="6009258"/>
                  <a:chExt cx="1847107" cy="180000"/>
                </a:xfrm>
              </p:grpSpPr>
              <p:cxnSp>
                <p:nvCxnSpPr>
                  <p:cNvPr id="88" name="Straight Connector 87">
                    <a:extLst>
                      <a:ext uri="{FF2B5EF4-FFF2-40B4-BE49-F238E27FC236}">
                        <a16:creationId xmlns:a16="http://schemas.microsoft.com/office/drawing/2014/main" id="{ED84B4D6-5AB2-A442-86A0-EDFDFFA70FF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099595" y="6094893"/>
                    <a:ext cx="1847107" cy="8731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accent4"/>
                  </a:lnRef>
                  <a:fillRef idx="0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9" name="Straight Connector 88">
                    <a:extLst>
                      <a:ext uri="{FF2B5EF4-FFF2-40B4-BE49-F238E27FC236}">
                        <a16:creationId xmlns:a16="http://schemas.microsoft.com/office/drawing/2014/main" id="{761BDA77-E6B1-A948-A733-73D05952B45A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05754" y="6009258"/>
                    <a:ext cx="0" cy="18000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accent4"/>
                  </a:lnRef>
                  <a:fillRef idx="0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0" name="Straight Connector 89">
                    <a:extLst>
                      <a:ext uri="{FF2B5EF4-FFF2-40B4-BE49-F238E27FC236}">
                        <a16:creationId xmlns:a16="http://schemas.microsoft.com/office/drawing/2014/main" id="{4E15CD80-C143-7D44-95B0-BE512B4B80B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946701" y="6009258"/>
                    <a:ext cx="0" cy="18000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accent4"/>
                  </a:lnRef>
                  <a:fillRef idx="0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7" name="TextBox 86">
                  <a:extLst>
                    <a:ext uri="{FF2B5EF4-FFF2-40B4-BE49-F238E27FC236}">
                      <a16:creationId xmlns:a16="http://schemas.microsoft.com/office/drawing/2014/main" id="{B88F05F9-EE90-0D47-AA74-D8FD86168E3C}"/>
                    </a:ext>
                  </a:extLst>
                </p:cNvPr>
                <p:cNvSpPr txBox="1"/>
                <p:nvPr/>
              </p:nvSpPr>
              <p:spPr>
                <a:xfrm>
                  <a:off x="7523329" y="3899776"/>
                  <a:ext cx="682906" cy="409904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/>
                    <a:t>300</a:t>
                  </a:r>
                  <a:endParaRPr lang="en-US" sz="1600" dirty="0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6A8476A6-6C94-8144-B9E7-0D7EDCD73444}"/>
                  </a:ext>
                </a:extLst>
              </p:cNvPr>
              <p:cNvGrpSpPr/>
              <p:nvPr/>
            </p:nvGrpSpPr>
            <p:grpSpPr>
              <a:xfrm>
                <a:off x="5444071" y="3082485"/>
                <a:ext cx="682906" cy="1800000"/>
                <a:chOff x="5704048" y="3082485"/>
                <a:chExt cx="682906" cy="1800000"/>
              </a:xfrm>
            </p:grpSpPr>
            <p:grpSp>
              <p:nvGrpSpPr>
                <p:cNvPr id="79" name="Group 78">
                  <a:extLst>
                    <a:ext uri="{FF2B5EF4-FFF2-40B4-BE49-F238E27FC236}">
                      <a16:creationId xmlns:a16="http://schemas.microsoft.com/office/drawing/2014/main" id="{C733DCBF-2738-B343-93E6-6E8548A941C0}"/>
                    </a:ext>
                  </a:extLst>
                </p:cNvPr>
                <p:cNvGrpSpPr/>
                <p:nvPr/>
              </p:nvGrpSpPr>
              <p:grpSpPr>
                <a:xfrm>
                  <a:off x="5955501" y="3082485"/>
                  <a:ext cx="180000" cy="1800000"/>
                  <a:chOff x="9041765" y="1352444"/>
                  <a:chExt cx="180000" cy="1003467"/>
                </a:xfrm>
              </p:grpSpPr>
              <p:cxnSp>
                <p:nvCxnSpPr>
                  <p:cNvPr id="91" name="Straight Connector 90">
                    <a:extLst>
                      <a:ext uri="{FF2B5EF4-FFF2-40B4-BE49-F238E27FC236}">
                        <a16:creationId xmlns:a16="http://schemas.microsoft.com/office/drawing/2014/main" id="{7465EBC8-96E5-8D45-9565-2ECC0DBBAF4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9131765" y="1352444"/>
                    <a:ext cx="0" cy="1003467"/>
                  </a:xfrm>
                  <a:prstGeom prst="line">
                    <a:avLst/>
                  </a:prstGeom>
                  <a:ln w="38100">
                    <a:solidFill>
                      <a:schemeClr val="accent4"/>
                    </a:solidFill>
                    <a:prstDash val="dash"/>
                  </a:ln>
                </p:spPr>
                <p:style>
                  <a:lnRef idx="1">
                    <a:schemeClr val="accent3"/>
                  </a:lnRef>
                  <a:fillRef idx="0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2" name="Straight Connector 91">
                    <a:extLst>
                      <a:ext uri="{FF2B5EF4-FFF2-40B4-BE49-F238E27FC236}">
                        <a16:creationId xmlns:a16="http://schemas.microsoft.com/office/drawing/2014/main" id="{CEE5D9F3-ADCD-5842-9A7A-099A33EB644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9131765" y="2257323"/>
                    <a:ext cx="0" cy="180000"/>
                  </a:xfrm>
                  <a:prstGeom prst="line">
                    <a:avLst/>
                  </a:prstGeom>
                  <a:ln w="38100">
                    <a:solidFill>
                      <a:schemeClr val="accent4"/>
                    </a:solidFill>
                  </a:ln>
                </p:spPr>
                <p:style>
                  <a:lnRef idx="1">
                    <a:schemeClr val="accent3"/>
                  </a:lnRef>
                  <a:fillRef idx="0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3" name="Straight Connector 92">
                    <a:extLst>
                      <a:ext uri="{FF2B5EF4-FFF2-40B4-BE49-F238E27FC236}">
                        <a16:creationId xmlns:a16="http://schemas.microsoft.com/office/drawing/2014/main" id="{49A46839-B76F-3E47-8C66-442CD5E9FF2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rot="5400000">
                    <a:off x="9131765" y="1271164"/>
                    <a:ext cx="0" cy="180000"/>
                  </a:xfrm>
                  <a:prstGeom prst="line">
                    <a:avLst/>
                  </a:prstGeom>
                  <a:ln w="38100">
                    <a:solidFill>
                      <a:schemeClr val="accent4"/>
                    </a:solidFill>
                  </a:ln>
                </p:spPr>
                <p:style>
                  <a:lnRef idx="1">
                    <a:schemeClr val="accent3"/>
                  </a:lnRef>
                  <a:fillRef idx="0">
                    <a:schemeClr val="accent3"/>
                  </a:fillRef>
                  <a:effectRef idx="0">
                    <a:schemeClr val="accent3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3A8D5359-A815-FF46-83F9-9AC1D000EFBC}"/>
                    </a:ext>
                  </a:extLst>
                </p:cNvPr>
                <p:cNvSpPr txBox="1"/>
                <p:nvPr/>
              </p:nvSpPr>
              <p:spPr>
                <a:xfrm>
                  <a:off x="5704048" y="3813208"/>
                  <a:ext cx="682906" cy="409904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/>
                    <a:t>400</a:t>
                  </a:r>
                  <a:endParaRPr lang="en-US" sz="1600" dirty="0"/>
                </a:p>
              </p:txBody>
            </p:sp>
          </p:grpSp>
          <p:grpSp>
            <p:nvGrpSpPr>
              <p:cNvPr id="11" name="Group 10">
                <a:extLst>
                  <a:ext uri="{FF2B5EF4-FFF2-40B4-BE49-F238E27FC236}">
                    <a16:creationId xmlns:a16="http://schemas.microsoft.com/office/drawing/2014/main" id="{769E4106-7FC6-CC47-9F8A-8E6EB21DA2F9}"/>
                  </a:ext>
                </a:extLst>
              </p:cNvPr>
              <p:cNvGrpSpPr/>
              <p:nvPr/>
            </p:nvGrpSpPr>
            <p:grpSpPr>
              <a:xfrm>
                <a:off x="6152812" y="4976856"/>
                <a:ext cx="1800000" cy="409904"/>
                <a:chOff x="6152812" y="4976856"/>
                <a:chExt cx="1800000" cy="409904"/>
              </a:xfrm>
            </p:grpSpPr>
            <p:grpSp>
              <p:nvGrpSpPr>
                <p:cNvPr id="94" name="Group 93">
                  <a:extLst>
                    <a:ext uri="{FF2B5EF4-FFF2-40B4-BE49-F238E27FC236}">
                      <a16:creationId xmlns:a16="http://schemas.microsoft.com/office/drawing/2014/main" id="{C9BCD75D-04B0-B147-9F75-082F97680874}"/>
                    </a:ext>
                  </a:extLst>
                </p:cNvPr>
                <p:cNvGrpSpPr/>
                <p:nvPr/>
              </p:nvGrpSpPr>
              <p:grpSpPr>
                <a:xfrm>
                  <a:off x="6152812" y="5056133"/>
                  <a:ext cx="1800000" cy="180000"/>
                  <a:chOff x="1099595" y="6009258"/>
                  <a:chExt cx="1847107" cy="180000"/>
                </a:xfrm>
              </p:grpSpPr>
              <p:cxnSp>
                <p:nvCxnSpPr>
                  <p:cNvPr id="96" name="Straight Connector 95">
                    <a:extLst>
                      <a:ext uri="{FF2B5EF4-FFF2-40B4-BE49-F238E27FC236}">
                        <a16:creationId xmlns:a16="http://schemas.microsoft.com/office/drawing/2014/main" id="{9C1F5FC8-FF8A-EA4F-B6BB-DF9EF4F349C8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1099595" y="6094893"/>
                    <a:ext cx="1847107" cy="8731"/>
                  </a:xfrm>
                  <a:prstGeom prst="line">
                    <a:avLst/>
                  </a:prstGeom>
                  <a:ln w="38100">
                    <a:prstDash val="dash"/>
                  </a:ln>
                </p:spPr>
                <p:style>
                  <a:lnRef idx="1">
                    <a:schemeClr val="accent4"/>
                  </a:lnRef>
                  <a:fillRef idx="0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" name="Straight Connector 96">
                    <a:extLst>
                      <a:ext uri="{FF2B5EF4-FFF2-40B4-BE49-F238E27FC236}">
                        <a16:creationId xmlns:a16="http://schemas.microsoft.com/office/drawing/2014/main" id="{6BF8D85A-EF5D-6348-B5E5-2533010793D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105754" y="6009258"/>
                    <a:ext cx="0" cy="18000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accent4"/>
                  </a:lnRef>
                  <a:fillRef idx="0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Straight Connector 97">
                    <a:extLst>
                      <a:ext uri="{FF2B5EF4-FFF2-40B4-BE49-F238E27FC236}">
                        <a16:creationId xmlns:a16="http://schemas.microsoft.com/office/drawing/2014/main" id="{89822F71-85F5-D940-B57D-667E3BF627E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946701" y="6009258"/>
                    <a:ext cx="0" cy="180000"/>
                  </a:xfrm>
                  <a:prstGeom prst="line">
                    <a:avLst/>
                  </a:prstGeom>
                  <a:ln w="38100"/>
                </p:spPr>
                <p:style>
                  <a:lnRef idx="1">
                    <a:schemeClr val="accent4"/>
                  </a:lnRef>
                  <a:fillRef idx="0">
                    <a:schemeClr val="accent4"/>
                  </a:fillRef>
                  <a:effectRef idx="0">
                    <a:schemeClr val="accent4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5" name="TextBox 94">
                  <a:extLst>
                    <a:ext uri="{FF2B5EF4-FFF2-40B4-BE49-F238E27FC236}">
                      <a16:creationId xmlns:a16="http://schemas.microsoft.com/office/drawing/2014/main" id="{2DEF4154-D38C-FF4B-9A40-54FC2D090CF3}"/>
                    </a:ext>
                  </a:extLst>
                </p:cNvPr>
                <p:cNvSpPr txBox="1"/>
                <p:nvPr/>
              </p:nvSpPr>
              <p:spPr>
                <a:xfrm>
                  <a:off x="6711359" y="4976856"/>
                  <a:ext cx="682906" cy="409904"/>
                </a:xfrm>
                <a:prstGeom prst="rect">
                  <a:avLst/>
                </a:prstGeom>
                <a:solidFill>
                  <a:schemeClr val="dk1"/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/>
                    <a:t>400</a:t>
                  </a:r>
                  <a:endParaRPr lang="en-US" sz="1600" dirty="0"/>
                </a:p>
              </p:txBody>
            </p:sp>
          </p:grp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48A016E4-037D-D94B-8C5D-30E190F447EF}"/>
                </a:ext>
              </a:extLst>
            </p:cNvPr>
            <p:cNvGrpSpPr/>
            <p:nvPr/>
          </p:nvGrpSpPr>
          <p:grpSpPr>
            <a:xfrm>
              <a:off x="2604796" y="842830"/>
              <a:ext cx="4140213" cy="307777"/>
              <a:chOff x="1099596" y="5925536"/>
              <a:chExt cx="5514026" cy="409904"/>
            </a:xfrm>
          </p:grpSpPr>
          <p:grpSp>
            <p:nvGrpSpPr>
              <p:cNvPr id="99" name="Group 98">
                <a:extLst>
                  <a:ext uri="{FF2B5EF4-FFF2-40B4-BE49-F238E27FC236}">
                    <a16:creationId xmlns:a16="http://schemas.microsoft.com/office/drawing/2014/main" id="{D75D867F-6E28-C444-9D64-DC59C4A57711}"/>
                  </a:ext>
                </a:extLst>
              </p:cNvPr>
              <p:cNvGrpSpPr/>
              <p:nvPr/>
            </p:nvGrpSpPr>
            <p:grpSpPr>
              <a:xfrm>
                <a:off x="1099596" y="6004813"/>
                <a:ext cx="5514026" cy="180000"/>
                <a:chOff x="1099596" y="6009258"/>
                <a:chExt cx="5514026" cy="180000"/>
              </a:xfrm>
            </p:grpSpPr>
            <p:cxnSp>
              <p:nvCxnSpPr>
                <p:cNvPr id="101" name="Straight Connector 100">
                  <a:extLst>
                    <a:ext uri="{FF2B5EF4-FFF2-40B4-BE49-F238E27FC236}">
                      <a16:creationId xmlns:a16="http://schemas.microsoft.com/office/drawing/2014/main" id="{370D8A60-DE80-E540-939C-077E70103CC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1099596" y="6085203"/>
                  <a:ext cx="5514026" cy="18421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02" name="Straight Connector 101">
                  <a:extLst>
                    <a:ext uri="{FF2B5EF4-FFF2-40B4-BE49-F238E27FC236}">
                      <a16:creationId xmlns:a16="http://schemas.microsoft.com/office/drawing/2014/main" id="{FF2EDE7E-680A-3446-BDA6-744D49463EB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105754" y="6009258"/>
                  <a:ext cx="0" cy="18000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03" name="Straight Connector 102">
                  <a:extLst>
                    <a:ext uri="{FF2B5EF4-FFF2-40B4-BE49-F238E27FC236}">
                      <a16:creationId xmlns:a16="http://schemas.microsoft.com/office/drawing/2014/main" id="{F0713A29-1F41-124A-BF2E-9EF9064A434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604301" y="6009258"/>
                  <a:ext cx="0" cy="18000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7DF84C27-A5C9-FB4A-93AD-56A8A5961356}"/>
                  </a:ext>
                </a:extLst>
              </p:cNvPr>
              <p:cNvSpPr txBox="1"/>
              <p:nvPr/>
            </p:nvSpPr>
            <p:spPr>
              <a:xfrm>
                <a:off x="3515156" y="5925536"/>
                <a:ext cx="682906" cy="409904"/>
              </a:xfrm>
              <a:prstGeom prst="rect">
                <a:avLst/>
              </a:prstGeom>
              <a:solidFill>
                <a:schemeClr val="dk1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970</a:t>
                </a:r>
                <a:endParaRPr lang="en-US" sz="1600" dirty="0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18FDAA47-1086-BF42-8653-A15C1C59ECFC}"/>
                </a:ext>
              </a:extLst>
            </p:cNvPr>
            <p:cNvGrpSpPr/>
            <p:nvPr/>
          </p:nvGrpSpPr>
          <p:grpSpPr>
            <a:xfrm>
              <a:off x="2062766" y="1222481"/>
              <a:ext cx="512761" cy="1058001"/>
              <a:chOff x="416689" y="2577748"/>
              <a:chExt cx="682906" cy="1409069"/>
            </a:xfrm>
          </p:grpSpPr>
          <p:grpSp>
            <p:nvGrpSpPr>
              <p:cNvPr id="105" name="Group 104">
                <a:extLst>
                  <a:ext uri="{FF2B5EF4-FFF2-40B4-BE49-F238E27FC236}">
                    <a16:creationId xmlns:a16="http://schemas.microsoft.com/office/drawing/2014/main" id="{2E02C945-775F-1742-AFD7-E30986668B45}"/>
                  </a:ext>
                </a:extLst>
              </p:cNvPr>
              <p:cNvGrpSpPr/>
              <p:nvPr/>
            </p:nvGrpSpPr>
            <p:grpSpPr>
              <a:xfrm>
                <a:off x="668142" y="2577748"/>
                <a:ext cx="180000" cy="1409069"/>
                <a:chOff x="633790" y="2577748"/>
                <a:chExt cx="180000" cy="1409069"/>
              </a:xfrm>
            </p:grpSpPr>
            <p:cxnSp>
              <p:nvCxnSpPr>
                <p:cNvPr id="107" name="Straight Connector 106">
                  <a:extLst>
                    <a:ext uri="{FF2B5EF4-FFF2-40B4-BE49-F238E27FC236}">
                      <a16:creationId xmlns:a16="http://schemas.microsoft.com/office/drawing/2014/main" id="{96F971FC-EA84-1346-B998-7059045848C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723791" y="2578608"/>
                  <a:ext cx="0" cy="1402797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08" name="Straight Connector 107">
                  <a:extLst>
                    <a:ext uri="{FF2B5EF4-FFF2-40B4-BE49-F238E27FC236}">
                      <a16:creationId xmlns:a16="http://schemas.microsoft.com/office/drawing/2014/main" id="{1B4C3C8D-F53D-F34B-B0D8-D006665879B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723790" y="3896817"/>
                  <a:ext cx="0" cy="18000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  <p:cxnSp>
              <p:nvCxnSpPr>
                <p:cNvPr id="109" name="Straight Connector 108">
                  <a:extLst>
                    <a:ext uri="{FF2B5EF4-FFF2-40B4-BE49-F238E27FC236}">
                      <a16:creationId xmlns:a16="http://schemas.microsoft.com/office/drawing/2014/main" id="{568EC6C7-8B75-3841-8BA5-789921EAD07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rot="5400000">
                  <a:off x="723790" y="2487748"/>
                  <a:ext cx="0" cy="180000"/>
                </a:xfrm>
                <a:prstGeom prst="line">
                  <a:avLst/>
                </a:prstGeom>
                <a:ln w="38100"/>
              </p:spPr>
              <p:style>
                <a:lnRef idx="1">
                  <a:schemeClr val="accent2"/>
                </a:lnRef>
                <a:fillRef idx="0">
                  <a:schemeClr val="accent2"/>
                </a:fillRef>
                <a:effectRef idx="0">
                  <a:schemeClr val="accent2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106" name="TextBox 105">
                <a:extLst>
                  <a:ext uri="{FF2B5EF4-FFF2-40B4-BE49-F238E27FC236}">
                    <a16:creationId xmlns:a16="http://schemas.microsoft.com/office/drawing/2014/main" id="{D73F1C51-C3DE-584D-969F-BD2070EDAB9A}"/>
                  </a:ext>
                </a:extLst>
              </p:cNvPr>
              <p:cNvSpPr txBox="1"/>
              <p:nvPr/>
            </p:nvSpPr>
            <p:spPr>
              <a:xfrm>
                <a:off x="416689" y="3075056"/>
                <a:ext cx="682906" cy="40990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250</a:t>
                </a:r>
                <a:endParaRPr lang="en-US" sz="1600" dirty="0"/>
              </a:p>
            </p:txBody>
          </p:sp>
        </p:grp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D2DB3137-5F22-A040-82E4-2D1470751963}"/>
              </a:ext>
            </a:extLst>
          </p:cNvPr>
          <p:cNvGrpSpPr/>
          <p:nvPr/>
        </p:nvGrpSpPr>
        <p:grpSpPr>
          <a:xfrm>
            <a:off x="9908976" y="4582216"/>
            <a:ext cx="1602548" cy="1491443"/>
            <a:chOff x="9908976" y="580947"/>
            <a:chExt cx="1602548" cy="1491443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BF5ED76A-98A2-044A-BB5A-681620588097}"/>
                </a:ext>
              </a:extLst>
            </p:cNvPr>
            <p:cNvSpPr/>
            <p:nvPr/>
          </p:nvSpPr>
          <p:spPr>
            <a:xfrm>
              <a:off x="9908976" y="760617"/>
              <a:ext cx="1416425" cy="1311773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MPU sites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All sites</a:t>
              </a:r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12DF873D-3ECA-E449-A272-913CE5DA290E}"/>
                </a:ext>
              </a:extLst>
            </p:cNvPr>
            <p:cNvSpPr/>
            <p:nvPr/>
          </p:nvSpPr>
          <p:spPr>
            <a:xfrm>
              <a:off x="11152182" y="580947"/>
              <a:ext cx="359342" cy="359340"/>
            </a:xfrm>
            <a:prstGeom prst="ellipse">
              <a:avLst/>
            </a:prstGeom>
            <a:solidFill>
              <a:schemeClr val="bg2"/>
            </a:solidFill>
            <a:ln w="381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36000"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+mj-lt"/>
                </a:rPr>
                <a:t>2</a:t>
              </a: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2DDB6AF6-8FFA-584C-918B-2B04B6BA7F99}"/>
              </a:ext>
            </a:extLst>
          </p:cNvPr>
          <p:cNvGrpSpPr/>
          <p:nvPr/>
        </p:nvGrpSpPr>
        <p:grpSpPr>
          <a:xfrm>
            <a:off x="9908976" y="1637510"/>
            <a:ext cx="1589645" cy="1491443"/>
            <a:chOff x="9915427" y="4372329"/>
            <a:chExt cx="1589645" cy="1491443"/>
          </a:xfrm>
        </p:grpSpPr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ECB6888B-08C0-FE42-951A-FCD6356C91D8}"/>
                </a:ext>
              </a:extLst>
            </p:cNvPr>
            <p:cNvSpPr/>
            <p:nvPr/>
          </p:nvSpPr>
          <p:spPr>
            <a:xfrm>
              <a:off x="9915427" y="4551999"/>
              <a:ext cx="1416425" cy="1311773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MPU maximum file size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Default: 60kB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Backup: 60kB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Expanded: 100kB</a:t>
              </a:r>
            </a:p>
          </p:txBody>
        </p:sp>
        <p:sp>
          <p:nvSpPr>
            <p:cNvPr id="54" name="Oval 53">
              <a:extLst>
                <a:ext uri="{FF2B5EF4-FFF2-40B4-BE49-F238E27FC236}">
                  <a16:creationId xmlns:a16="http://schemas.microsoft.com/office/drawing/2014/main" id="{0C4BFB52-85CF-8442-A1B9-A261D500093D}"/>
                </a:ext>
              </a:extLst>
            </p:cNvPr>
            <p:cNvSpPr/>
            <p:nvPr/>
          </p:nvSpPr>
          <p:spPr>
            <a:xfrm>
              <a:off x="11145730" y="4372329"/>
              <a:ext cx="359342" cy="359340"/>
            </a:xfrm>
            <a:prstGeom prst="ellipse">
              <a:avLst/>
            </a:prstGeom>
            <a:solidFill>
              <a:schemeClr val="bg2"/>
            </a:solidFill>
            <a:ln w="381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36000"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+mj-lt"/>
                </a:rPr>
                <a:t>2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0E2E4280-82F9-0F48-8989-DC75BC34427E}"/>
              </a:ext>
            </a:extLst>
          </p:cNvPr>
          <p:cNvGrpSpPr/>
          <p:nvPr/>
        </p:nvGrpSpPr>
        <p:grpSpPr>
          <a:xfrm>
            <a:off x="202080" y="1637510"/>
            <a:ext cx="1589105" cy="1490069"/>
            <a:chOff x="202080" y="580947"/>
            <a:chExt cx="1589105" cy="1490069"/>
          </a:xfrm>
        </p:grpSpPr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B6F4C444-7B7F-D14D-B3E7-43B48039F644}"/>
                </a:ext>
              </a:extLst>
            </p:cNvPr>
            <p:cNvSpPr/>
            <p:nvPr/>
          </p:nvSpPr>
          <p:spPr>
            <a:xfrm>
              <a:off x="372785" y="760616"/>
              <a:ext cx="1418400" cy="1310400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Billboard maximum file size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Default: 150kB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Backup: 60kB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Expanded: 40kB</a:t>
              </a:r>
            </a:p>
          </p:txBody>
        </p:sp>
        <p:sp>
          <p:nvSpPr>
            <p:cNvPr id="58" name="Oval 57">
              <a:extLst>
                <a:ext uri="{FF2B5EF4-FFF2-40B4-BE49-F238E27FC236}">
                  <a16:creationId xmlns:a16="http://schemas.microsoft.com/office/drawing/2014/main" id="{50B3F02C-C0A6-1F46-A667-F207F11B33FB}"/>
                </a:ext>
              </a:extLst>
            </p:cNvPr>
            <p:cNvSpPr/>
            <p:nvPr/>
          </p:nvSpPr>
          <p:spPr>
            <a:xfrm>
              <a:off x="202080" y="580947"/>
              <a:ext cx="359342" cy="359340"/>
            </a:xfrm>
            <a:prstGeom prst="ellipse">
              <a:avLst/>
            </a:prstGeom>
            <a:solidFill>
              <a:schemeClr val="bg2"/>
            </a:solidFill>
            <a:ln w="381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36000"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+mj-lt"/>
                </a:rPr>
                <a:t>1</a:t>
              </a:r>
            </a:p>
          </p:txBody>
        </p: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3DDDA98F-CBCE-9547-B8DE-AC744C0F6800}"/>
              </a:ext>
            </a:extLst>
          </p:cNvPr>
          <p:cNvGrpSpPr/>
          <p:nvPr/>
        </p:nvGrpSpPr>
        <p:grpSpPr>
          <a:xfrm>
            <a:off x="202080" y="4582216"/>
            <a:ext cx="1589105" cy="1490069"/>
            <a:chOff x="202080" y="580947"/>
            <a:chExt cx="1589105" cy="1490069"/>
          </a:xfrm>
        </p:grpSpPr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0EB13A7D-9321-204F-BBE2-72A2BA434B7E}"/>
                </a:ext>
              </a:extLst>
            </p:cNvPr>
            <p:cNvSpPr/>
            <p:nvPr/>
          </p:nvSpPr>
          <p:spPr>
            <a:xfrm>
              <a:off x="372785" y="760616"/>
              <a:ext cx="1418400" cy="1310400"/>
            </a:xfrm>
            <a:prstGeom prst="rect">
              <a:avLst/>
            </a:prstGeom>
            <a:noFill/>
            <a:ln>
              <a:solidFill>
                <a:schemeClr val="bg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b="1" dirty="0">
                  <a:solidFill>
                    <a:schemeClr val="tx1"/>
                  </a:solidFill>
                </a:rPr>
                <a:t>Billboard sites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Sky News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Sky Sports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Comedy Central</a:t>
              </a:r>
            </a:p>
            <a:p>
              <a:pPr algn="ctr"/>
              <a:r>
                <a:rPr lang="en-US" sz="1200" dirty="0">
                  <a:solidFill>
                    <a:schemeClr val="tx1"/>
                  </a:solidFill>
                </a:rPr>
                <a:t>MTV</a:t>
              </a:r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0B051349-B570-F147-9A43-BC568544BDFA}"/>
                </a:ext>
              </a:extLst>
            </p:cNvPr>
            <p:cNvSpPr/>
            <p:nvPr/>
          </p:nvSpPr>
          <p:spPr>
            <a:xfrm>
              <a:off x="202080" y="580947"/>
              <a:ext cx="359342" cy="359340"/>
            </a:xfrm>
            <a:prstGeom prst="ellipse">
              <a:avLst/>
            </a:prstGeom>
            <a:solidFill>
              <a:schemeClr val="bg2"/>
            </a:solidFill>
            <a:ln w="38100" cmpd="sng"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tIns="0" rIns="0" bIns="36000" rtlCol="0" anchor="ctr"/>
            <a:lstStyle/>
            <a:p>
              <a:pPr algn="ctr"/>
              <a:r>
                <a:rPr lang="en-US" sz="1600" dirty="0">
                  <a:solidFill>
                    <a:schemeClr val="bg1"/>
                  </a:solidFill>
                  <a:latin typeface="+mj-lt"/>
                </a:rPr>
                <a:t>1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8D0BA4FB-D903-0043-AC14-8F88BFC231B2}"/>
              </a:ext>
            </a:extLst>
          </p:cNvPr>
          <p:cNvGrpSpPr/>
          <p:nvPr/>
        </p:nvGrpSpPr>
        <p:grpSpPr>
          <a:xfrm>
            <a:off x="362895" y="207764"/>
            <a:ext cx="6867864" cy="1308192"/>
            <a:chOff x="362895" y="207764"/>
            <a:chExt cx="6867864" cy="1308192"/>
          </a:xfrm>
        </p:grpSpPr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2B57C84A-6E74-C748-A95D-E72B846828E9}"/>
                </a:ext>
              </a:extLst>
            </p:cNvPr>
            <p:cNvSpPr/>
            <p:nvPr/>
          </p:nvSpPr>
          <p:spPr>
            <a:xfrm>
              <a:off x="362895" y="207764"/>
              <a:ext cx="6867864" cy="1306321"/>
            </a:xfrm>
            <a:prstGeom prst="rect">
              <a:avLst/>
            </a:prstGeom>
            <a:gradFill flip="none" rotWithShape="1">
              <a:gsLst>
                <a:gs pos="93000">
                  <a:schemeClr val="bg1">
                    <a:lumMod val="85000"/>
                    <a:alpha val="42000"/>
                  </a:schemeClr>
                </a:gs>
                <a:gs pos="0">
                  <a:schemeClr val="bg1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GB" sz="1400" dirty="0">
                <a:solidFill>
                  <a:schemeClr val="tx1"/>
                </a:solidFill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4B3B3F2-881E-544B-9C51-396FEE230BF0}"/>
                </a:ext>
              </a:extLst>
            </p:cNvPr>
            <p:cNvSpPr/>
            <p:nvPr/>
          </p:nvSpPr>
          <p:spPr>
            <a:xfrm>
              <a:off x="4872769" y="211506"/>
              <a:ext cx="2357990" cy="130445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200" b="1" dirty="0">
                  <a:solidFill>
                    <a:schemeClr val="accent1"/>
                  </a:solidFill>
                </a:rPr>
                <a:t>Formatting:</a:t>
              </a:r>
            </a:p>
            <a:p>
              <a:r>
                <a:rPr lang="en-GB" sz="1200" b="1" dirty="0">
                  <a:solidFill>
                    <a:schemeClr val="tx1"/>
                  </a:solidFill>
                </a:rPr>
                <a:t>Format:</a:t>
              </a:r>
              <a:r>
                <a:rPr lang="en-GB" sz="1200" dirty="0">
                  <a:solidFill>
                    <a:schemeClr val="tx1"/>
                  </a:solidFill>
                </a:rPr>
                <a:t> </a:t>
              </a:r>
              <a:r>
                <a:rPr lang="en-GB" sz="1200" dirty="0" err="1">
                  <a:solidFill>
                    <a:schemeClr val="tx1"/>
                  </a:solidFill>
                </a:rPr>
                <a:t>RichMedia</a:t>
              </a:r>
              <a:r>
                <a:rPr lang="en-GB" sz="1200" dirty="0">
                  <a:solidFill>
                    <a:schemeClr val="tx1"/>
                  </a:solidFill>
                </a:rPr>
                <a:t>, HTML5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b="1" dirty="0">
                  <a:solidFill>
                    <a:schemeClr val="tx1"/>
                  </a:solidFill>
                </a:rPr>
                <a:t>Frame Rate:</a:t>
              </a:r>
              <a:r>
                <a:rPr lang="en-GB" sz="1200" dirty="0">
                  <a:solidFill>
                    <a:schemeClr val="tx1"/>
                  </a:solidFill>
                </a:rPr>
                <a:t> Up to 24fps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dirty="0">
                  <a:solidFill>
                    <a:schemeClr val="tx1"/>
                  </a:solidFill>
                </a:rPr>
                <a:t>No bandwidth detection allowed</a:t>
              </a: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30146AB7-CBC8-9E48-80D7-4E108D60367C}"/>
                </a:ext>
              </a:extLst>
            </p:cNvPr>
            <p:cNvSpPr/>
            <p:nvPr/>
          </p:nvSpPr>
          <p:spPr>
            <a:xfrm>
              <a:off x="372786" y="214016"/>
              <a:ext cx="4139837" cy="13019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GB" sz="1200" b="1" dirty="0">
                  <a:solidFill>
                    <a:schemeClr val="accent1"/>
                  </a:solidFill>
                </a:rPr>
                <a:t>Loading requirements:</a:t>
              </a:r>
            </a:p>
            <a:p>
              <a:r>
                <a:rPr lang="en-GB" sz="1200" b="1" dirty="0">
                  <a:solidFill>
                    <a:schemeClr val="tx1"/>
                  </a:solidFill>
                </a:rPr>
                <a:t>Initial load:</a:t>
              </a:r>
              <a:r>
                <a:rPr lang="en-GB" sz="1200" dirty="0">
                  <a:solidFill>
                    <a:schemeClr val="tx1"/>
                  </a:solidFill>
                </a:rPr>
                <a:t> 150kB Max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b="1" dirty="0">
                  <a:solidFill>
                    <a:schemeClr val="tx1"/>
                  </a:solidFill>
                </a:rPr>
                <a:t>Subsequent Polite Load Size:</a:t>
              </a:r>
              <a:r>
                <a:rPr lang="en-GB" sz="1200" dirty="0">
                  <a:solidFill>
                    <a:schemeClr val="tx1"/>
                  </a:solidFill>
                </a:rPr>
                <a:t> Up to 1MB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b="1" dirty="0">
                  <a:solidFill>
                    <a:schemeClr val="tx1"/>
                  </a:solidFill>
                </a:rPr>
                <a:t>User Initiated Load size:</a:t>
              </a:r>
              <a:r>
                <a:rPr lang="en-GB" sz="1200" dirty="0">
                  <a:solidFill>
                    <a:schemeClr val="tx1"/>
                  </a:solidFill>
                </a:rPr>
                <a:t> Up to 1.5MB (animation/interaction) and 10MB for Non YouTube served videos</a:t>
              </a:r>
              <a:br>
                <a:rPr lang="en-GB" sz="1200" dirty="0">
                  <a:solidFill>
                    <a:schemeClr val="tx1"/>
                  </a:solidFill>
                </a:rPr>
              </a:br>
              <a:r>
                <a:rPr lang="en-GB" sz="1200" b="1" dirty="0">
                  <a:solidFill>
                    <a:schemeClr val="tx1"/>
                  </a:solidFill>
                </a:rPr>
                <a:t>Total file size:</a:t>
              </a:r>
              <a:r>
                <a:rPr lang="en-GB" sz="1200" dirty="0">
                  <a:solidFill>
                    <a:schemeClr val="tx1"/>
                  </a:solidFill>
                </a:rPr>
                <a:t> Must not exceed 10 MB</a:t>
              </a:r>
              <a:endParaRPr lang="en-US" sz="1200" dirty="0">
                <a:solidFill>
                  <a:schemeClr val="tx1"/>
                </a:solidFill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C2987420-FF89-8549-9F2E-DF9E00636E7A}"/>
                </a:ext>
              </a:extLst>
            </p:cNvPr>
            <p:cNvSpPr/>
            <p:nvPr/>
          </p:nvSpPr>
          <p:spPr>
            <a:xfrm>
              <a:off x="372786" y="209635"/>
              <a:ext cx="6857973" cy="1304450"/>
            </a:xfrm>
            <a:prstGeom prst="rect">
              <a:avLst/>
            </a:prstGeom>
            <a:noFill/>
            <a:ln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GB" sz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68" name="Oval 67">
            <a:extLst>
              <a:ext uri="{FF2B5EF4-FFF2-40B4-BE49-F238E27FC236}">
                <a16:creationId xmlns:a16="http://schemas.microsoft.com/office/drawing/2014/main" id="{C172F193-2CAE-7844-B64D-F29AF31DF73A}"/>
              </a:ext>
            </a:extLst>
          </p:cNvPr>
          <p:cNvSpPr/>
          <p:nvPr/>
        </p:nvSpPr>
        <p:spPr>
          <a:xfrm>
            <a:off x="3920714" y="2990262"/>
            <a:ext cx="359342" cy="359340"/>
          </a:xfrm>
          <a:prstGeom prst="ellipse">
            <a:avLst/>
          </a:prstGeom>
          <a:solidFill>
            <a:schemeClr val="bg2"/>
          </a:solidFill>
          <a:ln w="381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</a:rPr>
              <a:t>1</a:t>
            </a: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FED9D8B-9A7F-1A48-889B-3907031D2E58}"/>
              </a:ext>
            </a:extLst>
          </p:cNvPr>
          <p:cNvSpPr/>
          <p:nvPr/>
        </p:nvSpPr>
        <p:spPr>
          <a:xfrm>
            <a:off x="6339154" y="4545277"/>
            <a:ext cx="359342" cy="359340"/>
          </a:xfrm>
          <a:prstGeom prst="ellipse">
            <a:avLst/>
          </a:prstGeom>
          <a:solidFill>
            <a:schemeClr val="bg2"/>
          </a:solidFill>
          <a:ln w="38100" cmpd="sng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+mj-lt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840532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BB5591-96CB-1449-9293-12FD5162FA6D}"/>
              </a:ext>
            </a:extLst>
          </p:cNvPr>
          <p:cNvSpPr/>
          <p:nvPr/>
        </p:nvSpPr>
        <p:spPr>
          <a:xfrm>
            <a:off x="5979255" y="1601789"/>
            <a:ext cx="5139594" cy="4054474"/>
          </a:xfrm>
          <a:prstGeom prst="rect">
            <a:avLst/>
          </a:prstGeom>
          <a:gradFill flip="none" rotWithShape="1">
            <a:gsLst>
              <a:gs pos="93000">
                <a:schemeClr val="bg1">
                  <a:lumMod val="85000"/>
                  <a:alpha val="42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100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>
                <a:solidFill>
                  <a:schemeClr val="accent1"/>
                </a:solidFill>
              </a:rPr>
              <a:t>Billboard:</a:t>
            </a:r>
          </a:p>
          <a:p>
            <a:endParaRPr lang="en-GB" sz="1400" b="1" dirty="0">
              <a:solidFill>
                <a:schemeClr val="accent1"/>
              </a:solidFill>
            </a:endParaRP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Billboard (970×250) and MPU (300×250)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Due to the responsive design of SKY’s websites we require a 728×90 for tablet (portrait) and a 320×50 creative for any Billboard type takeovers for Smartphones.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accent1"/>
              </a:solidFill>
            </a:endParaRP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No audio, video or action may be initiated on mouseover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accent1"/>
                </a:solidFill>
              </a:rPr>
              <a:t>Autoplay</a:t>
            </a:r>
            <a:r>
              <a:rPr lang="en-GB" sz="1400" dirty="0">
                <a:solidFill>
                  <a:schemeClr val="accent1"/>
                </a:solidFill>
              </a:rPr>
              <a:t> video must not exceed 30 seconds</a:t>
            </a:r>
          </a:p>
          <a:p>
            <a:endParaRPr lang="en-GB" sz="1400" dirty="0">
              <a:solidFill>
                <a:schemeClr val="accent1"/>
              </a:solidFill>
            </a:endParaRPr>
          </a:p>
          <a:p>
            <a:r>
              <a:rPr lang="en-GB" sz="1400" dirty="0">
                <a:solidFill>
                  <a:schemeClr val="accent1"/>
                </a:solidFill>
              </a:rPr>
              <a:t>Reporting Metrics: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Ad Impressions only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No fourth-party calls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4F3625-5E45-6640-9196-206F48A1D904}"/>
              </a:ext>
            </a:extLst>
          </p:cNvPr>
          <p:cNvSpPr/>
          <p:nvPr/>
        </p:nvSpPr>
        <p:spPr>
          <a:xfrm>
            <a:off x="608009" y="1601789"/>
            <a:ext cx="5133975" cy="4054474"/>
          </a:xfrm>
          <a:prstGeom prst="rect">
            <a:avLst/>
          </a:prstGeom>
          <a:gradFill flip="none" rotWithShape="1">
            <a:gsLst>
              <a:gs pos="93000">
                <a:schemeClr val="bg1">
                  <a:lumMod val="85000"/>
                  <a:alpha val="42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100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>
                <a:solidFill>
                  <a:schemeClr val="accent1"/>
                </a:solidFill>
              </a:rPr>
              <a:t>All formats – Billboard, </a:t>
            </a:r>
            <a:r>
              <a:rPr lang="en-GB" sz="1400" b="1" dirty="0" err="1">
                <a:solidFill>
                  <a:schemeClr val="accent1"/>
                </a:solidFill>
              </a:rPr>
              <a:t>Superheader</a:t>
            </a:r>
            <a:r>
              <a:rPr lang="en-GB" sz="1400" b="1" dirty="0">
                <a:solidFill>
                  <a:schemeClr val="accent1"/>
                </a:solidFill>
              </a:rPr>
              <a:t> and Wallpaper:</a:t>
            </a:r>
          </a:p>
          <a:p>
            <a:endParaRPr lang="en-GB" sz="1400" b="1" dirty="0">
              <a:solidFill>
                <a:schemeClr val="accent1"/>
              </a:solidFill>
            </a:endParaRP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Creatives must be in HTML5 format – we do not accept HTML5 Creative Bundles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We cannot run a </a:t>
            </a:r>
            <a:r>
              <a:rPr lang="en-GB" sz="1400" dirty="0" err="1">
                <a:solidFill>
                  <a:schemeClr val="accent1"/>
                </a:solidFill>
              </a:rPr>
              <a:t>Leaderboard</a:t>
            </a:r>
            <a:r>
              <a:rPr lang="en-GB" sz="1400" dirty="0">
                <a:solidFill>
                  <a:schemeClr val="accent1"/>
                </a:solidFill>
              </a:rPr>
              <a:t> (728×90) or Billboard (970×250) for a </a:t>
            </a:r>
            <a:r>
              <a:rPr lang="en-GB" sz="1400" dirty="0" err="1">
                <a:solidFill>
                  <a:schemeClr val="accent1"/>
                </a:solidFill>
              </a:rPr>
              <a:t>HomePage</a:t>
            </a:r>
            <a:r>
              <a:rPr lang="en-GB" sz="1400" dirty="0">
                <a:solidFill>
                  <a:schemeClr val="accent1"/>
                </a:solidFill>
              </a:rPr>
              <a:t> Takeover with Wallpaper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Lead time: approved and functionally correct final creative/tags must be supplied 5 working days before go live date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endParaRPr lang="en-GB" sz="1400" dirty="0">
              <a:solidFill>
                <a:schemeClr val="accent1"/>
              </a:solidFill>
            </a:endParaRP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All Audio must be user initiated, default state is muted. Audio On/Off control must be clearly visible and Video creatives must contain a clearly visible Play/Pause control button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No synchronization allowed between Billboard and other HPTO ad units (MPU)</a:t>
            </a:r>
            <a:endParaRPr lang="en-GB" sz="1400" b="1" dirty="0">
              <a:solidFill>
                <a:schemeClr val="accent1"/>
              </a:solidFill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2B0E8BB-C8E0-904F-8FC9-7F50AAB3EC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HomePage</a:t>
            </a:r>
            <a:r>
              <a:rPr lang="en-GB" dirty="0"/>
              <a:t> Takeovers (HPTO)</a:t>
            </a:r>
            <a:br>
              <a:rPr lang="en-GB" dirty="0"/>
            </a:br>
            <a:r>
              <a:rPr lang="en-GB" sz="1800" dirty="0"/>
              <a:t>There are two main high impact formats available for Homepage takeovers: Billboard and </a:t>
            </a:r>
            <a:r>
              <a:rPr lang="en-GB" sz="1800" dirty="0" err="1"/>
              <a:t>Superheader</a:t>
            </a:r>
            <a:br>
              <a:rPr lang="en-GB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8868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EBB5591-96CB-1449-9293-12FD5162FA6D}"/>
              </a:ext>
            </a:extLst>
          </p:cNvPr>
          <p:cNvSpPr/>
          <p:nvPr/>
        </p:nvSpPr>
        <p:spPr>
          <a:xfrm>
            <a:off x="585789" y="1601790"/>
            <a:ext cx="5150704" cy="4054474"/>
          </a:xfrm>
          <a:prstGeom prst="rect">
            <a:avLst/>
          </a:prstGeom>
          <a:gradFill flip="none" rotWithShape="1">
            <a:gsLst>
              <a:gs pos="93000">
                <a:schemeClr val="bg1">
                  <a:lumMod val="85000"/>
                  <a:alpha val="42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100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 err="1">
                <a:solidFill>
                  <a:schemeClr val="accent1"/>
                </a:solidFill>
              </a:rPr>
              <a:t>Superheader</a:t>
            </a:r>
            <a:r>
              <a:rPr lang="en-GB" sz="1400" b="1" dirty="0">
                <a:solidFill>
                  <a:schemeClr val="accent1"/>
                </a:solidFill>
              </a:rPr>
              <a:t> and Wallpaper:</a:t>
            </a:r>
          </a:p>
          <a:p>
            <a:endParaRPr lang="en-GB" sz="1400" b="1" dirty="0">
              <a:solidFill>
                <a:schemeClr val="accent1"/>
              </a:solidFill>
            </a:endParaRP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accent1"/>
                </a:solidFill>
              </a:rPr>
              <a:t>Superheader</a:t>
            </a:r>
            <a:r>
              <a:rPr lang="en-GB" sz="1400" dirty="0">
                <a:solidFill>
                  <a:schemeClr val="accent1"/>
                </a:solidFill>
              </a:rPr>
              <a:t> (1024×115) and MPU (300×250)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For </a:t>
            </a:r>
            <a:r>
              <a:rPr lang="en-GB" sz="1400" dirty="0" err="1">
                <a:solidFill>
                  <a:schemeClr val="accent1"/>
                </a:solidFill>
              </a:rPr>
              <a:t>Superheader</a:t>
            </a:r>
            <a:r>
              <a:rPr lang="en-GB" sz="1400" dirty="0">
                <a:solidFill>
                  <a:schemeClr val="accent1"/>
                </a:solidFill>
              </a:rPr>
              <a:t> HPTO please supply a 728×90 and 320×50 creative to ensure presence across Tablets and Smartphones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 err="1">
                <a:solidFill>
                  <a:schemeClr val="accent1"/>
                </a:solidFill>
              </a:rPr>
              <a:t>Superheader</a:t>
            </a:r>
            <a:r>
              <a:rPr lang="en-GB" sz="1400" dirty="0">
                <a:solidFill>
                  <a:schemeClr val="accent1"/>
                </a:solidFill>
              </a:rPr>
              <a:t> must push content of page down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Animation on other ad units must not exceed 30 seconds and 3 loops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Only one streaming video allowed within HPTO ad units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Can auto expand on first load but must retract after 10 seconds. In all subsequent page loads </a:t>
            </a:r>
            <a:r>
              <a:rPr lang="en-GB" sz="1400" dirty="0" err="1">
                <a:solidFill>
                  <a:schemeClr val="accent1"/>
                </a:solidFill>
              </a:rPr>
              <a:t>Superheader</a:t>
            </a:r>
            <a:r>
              <a:rPr lang="en-GB" sz="1400" dirty="0">
                <a:solidFill>
                  <a:schemeClr val="accent1"/>
                </a:solidFill>
              </a:rPr>
              <a:t> must be collapsed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Additional units can be expandable; click to expand, no mouse rollover / auto-expand. Non-expanding </a:t>
            </a:r>
            <a:r>
              <a:rPr lang="en-GB" sz="1400" dirty="0" err="1">
                <a:solidFill>
                  <a:schemeClr val="accent1"/>
                </a:solidFill>
              </a:rPr>
              <a:t>Superheader</a:t>
            </a:r>
            <a:r>
              <a:rPr lang="en-GB" sz="1400" dirty="0">
                <a:solidFill>
                  <a:schemeClr val="accent1"/>
                </a:solidFill>
              </a:rPr>
              <a:t> also available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accent1"/>
                </a:solidFill>
              </a:rPr>
              <a:t>Wallpaper can only be part of </a:t>
            </a:r>
            <a:r>
              <a:rPr lang="en-GB" sz="1400" dirty="0" err="1">
                <a:solidFill>
                  <a:schemeClr val="accent1"/>
                </a:solidFill>
              </a:rPr>
              <a:t>HomePage</a:t>
            </a:r>
            <a:r>
              <a:rPr lang="en-GB" sz="1400" dirty="0">
                <a:solidFill>
                  <a:schemeClr val="accent1"/>
                </a:solidFill>
              </a:rPr>
              <a:t> Takeover when a </a:t>
            </a:r>
            <a:r>
              <a:rPr lang="en-GB" sz="1400" dirty="0" err="1">
                <a:solidFill>
                  <a:schemeClr val="accent1"/>
                </a:solidFill>
              </a:rPr>
              <a:t>Superheader</a:t>
            </a:r>
            <a:r>
              <a:rPr lang="en-GB" sz="1400" dirty="0">
                <a:solidFill>
                  <a:schemeClr val="accent1"/>
                </a:solidFill>
              </a:rPr>
              <a:t> is in use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34F3625-5E45-6640-9196-206F48A1D904}"/>
              </a:ext>
            </a:extLst>
          </p:cNvPr>
          <p:cNvSpPr/>
          <p:nvPr/>
        </p:nvSpPr>
        <p:spPr>
          <a:xfrm>
            <a:off x="5968147" y="1601790"/>
            <a:ext cx="5133975" cy="4054474"/>
          </a:xfrm>
          <a:prstGeom prst="rect">
            <a:avLst/>
          </a:prstGeom>
          <a:gradFill flip="none" rotWithShape="1">
            <a:gsLst>
              <a:gs pos="93000">
                <a:schemeClr val="bg1">
                  <a:lumMod val="85000"/>
                  <a:alpha val="42000"/>
                </a:schemeClr>
              </a:gs>
              <a:gs pos="0">
                <a:schemeClr val="bg1"/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rgbClr val="C100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sz="1400" b="1" dirty="0">
                <a:solidFill>
                  <a:schemeClr val="accent1"/>
                </a:solidFill>
              </a:rPr>
              <a:t>Wallpaper (desktop  &amp; tablet web only):</a:t>
            </a:r>
          </a:p>
          <a:p>
            <a:r>
              <a:rPr lang="en-GB" sz="1400" b="1" u="sng" dirty="0">
                <a:solidFill>
                  <a:schemeClr val="accent1"/>
                </a:solidFill>
              </a:rPr>
              <a:t>PLEASE NOTE: The wallpaper/skin has to be served through the </a:t>
            </a:r>
            <a:r>
              <a:rPr lang="en-GB" sz="1400" b="1" u="sng" dirty="0" err="1">
                <a:solidFill>
                  <a:schemeClr val="accent1"/>
                </a:solidFill>
              </a:rPr>
              <a:t>superheader</a:t>
            </a:r>
            <a:r>
              <a:rPr lang="en-GB" sz="1400" b="1" u="sng" dirty="0">
                <a:solidFill>
                  <a:schemeClr val="accent1"/>
                </a:solidFill>
              </a:rPr>
              <a:t> tag. It cannot be served on its own!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accent1"/>
                </a:solidFill>
              </a:rPr>
              <a:t>All Wallpaper images are subject to editorial approval – Creative Guidelines must be adhered to; wallpaper which does not meet these criteria will not be accepted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accent1"/>
                </a:solidFill>
              </a:rPr>
              <a:t>Wallpaper must not be clickable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accent1"/>
                </a:solidFill>
              </a:rPr>
              <a:t>Wallpaper must not contain any text or be a solid block of colour. It must be a complete image, cannot frame </a:t>
            </a:r>
            <a:r>
              <a:rPr lang="en-GB" sz="1300" dirty="0" err="1">
                <a:solidFill>
                  <a:schemeClr val="accent1"/>
                </a:solidFill>
              </a:rPr>
              <a:t>Leaderboard</a:t>
            </a:r>
            <a:r>
              <a:rPr lang="en-GB" sz="1300" dirty="0">
                <a:solidFill>
                  <a:schemeClr val="accent1"/>
                </a:solidFill>
              </a:rPr>
              <a:t> or page content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accent1"/>
                </a:solidFill>
              </a:rPr>
              <a:t>Left, right and bottom edges of wallpaper image must fade a solid colour (#EAEAEE for </a:t>
            </a:r>
            <a:r>
              <a:rPr lang="en-GB" sz="1300" dirty="0" err="1">
                <a:solidFill>
                  <a:schemeClr val="accent1"/>
                </a:solidFill>
              </a:rPr>
              <a:t>SkySports.com</a:t>
            </a:r>
            <a:r>
              <a:rPr lang="en-GB" sz="1300" dirty="0">
                <a:solidFill>
                  <a:schemeClr val="accent1"/>
                </a:solidFill>
              </a:rPr>
              <a:t> Homepage and across all other section front pages it is #FFFFFF). If the requirement is that it fades to a colour other than white the new background colour of the page must be applied through the ad tag</a:t>
            </a:r>
          </a:p>
          <a:p>
            <a:endParaRPr lang="en-GB" sz="1300" dirty="0">
              <a:solidFill>
                <a:schemeClr val="accent1"/>
              </a:solidFill>
            </a:endParaRPr>
          </a:p>
          <a:p>
            <a:r>
              <a:rPr lang="en-GB" sz="1300" dirty="0">
                <a:solidFill>
                  <a:schemeClr val="accent1"/>
                </a:solidFill>
              </a:rPr>
              <a:t>Ad Serving:</a:t>
            </a:r>
          </a:p>
          <a:p>
            <a:pPr marL="182563" indent="-182563">
              <a:buFont typeface="Arial" panose="020B0604020202020204" pitchFamily="34" charset="0"/>
              <a:buChar char="•"/>
            </a:pPr>
            <a:r>
              <a:rPr lang="en-GB" sz="1300" dirty="0">
                <a:solidFill>
                  <a:schemeClr val="accent1"/>
                </a:solidFill>
              </a:rPr>
              <a:t>All Wallpaper must be 3rd Party ad served (JavaScript tags only, no I Frames) loading through the </a:t>
            </a:r>
            <a:r>
              <a:rPr lang="en-GB" sz="1300" dirty="0" err="1">
                <a:solidFill>
                  <a:schemeClr val="accent1"/>
                </a:solidFill>
              </a:rPr>
              <a:t>Superheader</a:t>
            </a:r>
            <a:r>
              <a:rPr lang="en-GB" sz="1300" dirty="0">
                <a:solidFill>
                  <a:schemeClr val="accent1"/>
                </a:solidFill>
              </a:rPr>
              <a:t> Ad tag</a:t>
            </a:r>
            <a:endParaRPr lang="en-GB" sz="1300" b="1" dirty="0">
              <a:solidFill>
                <a:schemeClr val="accent1"/>
              </a:solidFill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29BB779A-096E-354C-B11B-36A7B83095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901" y="584201"/>
            <a:ext cx="10510838" cy="1017588"/>
          </a:xfrm>
        </p:spPr>
        <p:txBody>
          <a:bodyPr/>
          <a:lstStyle/>
          <a:p>
            <a:r>
              <a:rPr lang="en-GB" dirty="0" err="1"/>
              <a:t>HomePage</a:t>
            </a:r>
            <a:r>
              <a:rPr lang="en-GB" dirty="0"/>
              <a:t> Takeovers (HPTO)</a:t>
            </a:r>
            <a:br>
              <a:rPr lang="en-GB" dirty="0"/>
            </a:br>
            <a:r>
              <a:rPr lang="en-GB" sz="1800" dirty="0"/>
              <a:t>There are two main high impact formats available for Homepage takeovers: Billboard and </a:t>
            </a:r>
            <a:r>
              <a:rPr lang="en-GB" sz="1800" dirty="0" err="1"/>
              <a:t>Superheader</a:t>
            </a:r>
            <a:br>
              <a:rPr lang="en-GB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9457628"/>
      </p:ext>
    </p:extLst>
  </p:cSld>
  <p:clrMapOvr>
    <a:masterClrMapping/>
  </p:clrMapOvr>
</p:sld>
</file>

<file path=ppt/theme/theme1.xml><?xml version="1.0" encoding="utf-8"?>
<a:theme xmlns:a="http://schemas.openxmlformats.org/drawingml/2006/main" name="Sky Media - Toolkit">
  <a:themeElements>
    <a:clrScheme name="Sky Colours">
      <a:dk1>
        <a:srgbClr val="333333"/>
      </a:dk1>
      <a:lt1>
        <a:srgbClr val="FFFFFF"/>
      </a:lt1>
      <a:dk2>
        <a:srgbClr val="C1001F"/>
      </a:dk2>
      <a:lt2>
        <a:srgbClr val="009CDD"/>
      </a:lt2>
      <a:accent1>
        <a:srgbClr val="660066"/>
      </a:accent1>
      <a:accent2>
        <a:srgbClr val="C10068"/>
      </a:accent2>
      <a:accent3>
        <a:srgbClr val="B7C72A"/>
      </a:accent3>
      <a:accent4>
        <a:srgbClr val="006633"/>
      </a:accent4>
      <a:accent5>
        <a:srgbClr val="CC3300"/>
      </a:accent5>
      <a:accent6>
        <a:srgbClr val="EAB90C"/>
      </a:accent6>
      <a:hlink>
        <a:srgbClr val="000000"/>
      </a:hlink>
      <a:folHlink>
        <a:srgbClr val="000000"/>
      </a:folHlink>
    </a:clrScheme>
    <a:fontScheme name="Office">
      <a:majorFont>
        <a:latin typeface="Sky Text Medium"/>
        <a:ea typeface=""/>
        <a:cs typeface=""/>
      </a:majorFont>
      <a:minorFont>
        <a:latin typeface="Sky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y-Media-Toolkit-and-Assets-AUGUST-2018.pptx" id="{9910D1D2-7095-C140-BC13-304E1E5C99F8}" vid="{55664721-14FE-DE43-841E-A09E449E60BB}"/>
    </a:ext>
  </a:extLst>
</a:theme>
</file>

<file path=ppt/theme/theme2.xml><?xml version="1.0" encoding="utf-8"?>
<a:theme xmlns:a="http://schemas.openxmlformats.org/drawingml/2006/main" name="Sky Media - Template">
  <a:themeElements>
    <a:clrScheme name="Sky Colours">
      <a:dk1>
        <a:srgbClr val="333333"/>
      </a:dk1>
      <a:lt1>
        <a:srgbClr val="FFFFFF"/>
      </a:lt1>
      <a:dk2>
        <a:srgbClr val="C1001F"/>
      </a:dk2>
      <a:lt2>
        <a:srgbClr val="009CDD"/>
      </a:lt2>
      <a:accent1>
        <a:srgbClr val="660066"/>
      </a:accent1>
      <a:accent2>
        <a:srgbClr val="C10068"/>
      </a:accent2>
      <a:accent3>
        <a:srgbClr val="B7C72A"/>
      </a:accent3>
      <a:accent4>
        <a:srgbClr val="006633"/>
      </a:accent4>
      <a:accent5>
        <a:srgbClr val="CC3300"/>
      </a:accent5>
      <a:accent6>
        <a:srgbClr val="EAB90C"/>
      </a:accent6>
      <a:hlink>
        <a:srgbClr val="000000"/>
      </a:hlink>
      <a:folHlink>
        <a:srgbClr val="000000"/>
      </a:folHlink>
    </a:clrScheme>
    <a:fontScheme name="Office">
      <a:majorFont>
        <a:latin typeface="Sky Text Medium"/>
        <a:ea typeface=""/>
        <a:cs typeface=""/>
      </a:majorFont>
      <a:minorFont>
        <a:latin typeface="Sky Tex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Sky Media - Toolkit</Template>
  <TotalTime>2656</TotalTime>
  <Words>1817</Words>
  <Application>Microsoft Macintosh PowerPoint</Application>
  <PresentationFormat>Custom</PresentationFormat>
  <Paragraphs>309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Lucida Grande</vt:lpstr>
      <vt:lpstr>Sky Text</vt:lpstr>
      <vt:lpstr>Sky Text Medium</vt:lpstr>
      <vt:lpstr>Sky Media - Toolkit</vt:lpstr>
      <vt:lpstr>Sky Media - Template</vt:lpstr>
      <vt:lpstr>Ad Formats Overview https://www.skymedia.co.uk/digital/advertising-specifications/ad-formats-overview/ </vt:lpstr>
      <vt:lpstr>Websites – format overview</vt:lpstr>
      <vt:lpstr>Apps – format overview</vt:lpstr>
      <vt:lpstr>Advertising Specifications Display &gt; HPTO / Superheader &amp; Wallpaper/Skin</vt:lpstr>
      <vt:lpstr>PowerPoint Presentation</vt:lpstr>
      <vt:lpstr>PowerPoint Presentation</vt:lpstr>
      <vt:lpstr>PowerPoint Presentation</vt:lpstr>
      <vt:lpstr>HomePage Takeovers (HPTO) There are two main high impact formats available for Homepage takeovers: Billboard and Superheader </vt:lpstr>
      <vt:lpstr>HomePage Takeovers (HPTO) There are two main high impact formats available for Homepage takeovers: Billboard and Superheader </vt:lpstr>
      <vt:lpstr>Superheaders and Wallpapers</vt:lpstr>
      <vt:lpstr>Billboards</vt:lpstr>
      <vt:lpstr>Sky AdVance Display Ad Specs</vt:lpstr>
      <vt:lpstr>Sky AdVance – Standard and HTML5 Standard </vt:lpstr>
      <vt:lpstr>PowerPoint Presentation</vt:lpstr>
      <vt:lpstr>Sky AdVance – HTML5 Rich Media Including expandable</vt:lpstr>
      <vt:lpstr>PowerPoint Presentation</vt:lpstr>
      <vt:lpstr>Sky AdVance Video Ad Specs</vt:lpstr>
      <vt:lpstr>Sky AdVance – Video </vt:lpstr>
      <vt:lpstr>In-stream Linear Video In-stream Dynamic or Interactive Video (VPAID) (Pre-, Mid-, Post-roll)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Jarman, Lisa</dc:creator>
  <cp:lastModifiedBy>Beasley-Schwar, Sara</cp:lastModifiedBy>
  <cp:revision>253</cp:revision>
  <cp:lastPrinted>2014-05-01T10:14:53Z</cp:lastPrinted>
  <dcterms:created xsi:type="dcterms:W3CDTF">2018-11-27T14:16:19Z</dcterms:created>
  <dcterms:modified xsi:type="dcterms:W3CDTF">2019-01-14T12:32:58Z</dcterms:modified>
</cp:coreProperties>
</file>